
<file path=[Content_Types].xml><?xml version="1.0" encoding="utf-8"?>
<Types xmlns="http://schemas.openxmlformats.org/package/2006/content-types">
  <Default Extension="png" ContentType="image/png"/>
  <Default Extension="rels" ContentType="application/vnd.openxmlformats-package.relationships+xml"/>
  <Default Extension="fntdata" ContentType="application/x-fontdata"/>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Montserrat"/>
      <p:regular r:id="rId21"/>
      <p:bold r:id="rId22"/>
      <p:italic r:id="rId23"/>
      <p:boldItalic r:id="rId24"/>
    </p:embeddedFont>
    <p:embeddedFont>
      <p:font typeface="Lat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6" Type="http://schemas.openxmlformats.org/officeDocument/2006/relationships/font" Target="fonts/Lato-bold.fntdata"/><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1" Type="http://schemas.openxmlformats.org/officeDocument/2006/relationships/font" Target="fonts/Montserrat-regular.fntdata"/><Relationship Id="rId3" Type="http://schemas.openxmlformats.org/officeDocument/2006/relationships/presProps" Target="presProps.xml"/><Relationship Id="rId25" Type="http://schemas.openxmlformats.org/officeDocument/2006/relationships/font" Target="fonts/Lato-regular.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0" Type="http://schemas.openxmlformats.org/officeDocument/2006/relationships/slide" Target="slides/slide15.xml"/><Relationship Id="rId2" Type="http://schemas.openxmlformats.org/officeDocument/2006/relationships/viewProps" Target="viewProps.xml"/><Relationship Id="rId16" Type="http://schemas.openxmlformats.org/officeDocument/2006/relationships/slide" Target="slides/slide11.xml"/><Relationship Id="rId29" Type="http://schemas.openxmlformats.org/officeDocument/2006/relationships/customXml" Target="../customXml/item1.xml"/><Relationship Id="rId24" Type="http://schemas.openxmlformats.org/officeDocument/2006/relationships/font" Target="fonts/Montserrat-boldItalic.fntdata"/><Relationship Id="rId1" Type="http://schemas.openxmlformats.org/officeDocument/2006/relationships/theme" Target="theme/theme2.xml"/><Relationship Id="rId6" Type="http://schemas.openxmlformats.org/officeDocument/2006/relationships/slide" Target="slides/slide1.xml"/><Relationship Id="rId11" Type="http://schemas.openxmlformats.org/officeDocument/2006/relationships/slide" Target="slides/slide6.xml"/><Relationship Id="rId23" Type="http://schemas.openxmlformats.org/officeDocument/2006/relationships/font" Target="fonts/Montserrat-italic.fntdata"/><Relationship Id="rId28" Type="http://schemas.openxmlformats.org/officeDocument/2006/relationships/font" Target="fonts/Lato-boldItalic.fntdata"/><Relationship Id="rId5" Type="http://schemas.openxmlformats.org/officeDocument/2006/relationships/notesMaster" Target="notesMasters/notes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ustomXml" Target="../customXml/item3.xml"/><Relationship Id="rId22" Type="http://schemas.openxmlformats.org/officeDocument/2006/relationships/font" Target="fonts/Montserrat-bold.fntdata"/><Relationship Id="rId4" Type="http://schemas.openxmlformats.org/officeDocument/2006/relationships/slideMaster" Target="slideMasters/slideMaster1.xml"/><Relationship Id="rId9" Type="http://schemas.openxmlformats.org/officeDocument/2006/relationships/slide" Target="slides/slide4.xml"/><Relationship Id="rId27" Type="http://schemas.openxmlformats.org/officeDocument/2006/relationships/font" Target="fonts/Lato-italic.fntdata"/><Relationship Id="rId14" Type="http://schemas.openxmlformats.org/officeDocument/2006/relationships/slide" Target="slides/slide9.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c7ae5908b0_4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c7ae5908b0_4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c7ae5908b0_4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c7ae5908b0_4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c7ae5908b0_4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c7ae5908b0_4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c7ae5908b0_4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c7ae5908b0_4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c7ae5908b0_4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c7ae5908b0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7b99657f702d0fdf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7b99657f702d0fdf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77c06cf17709b8c8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77c06cf17709b8c8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ebbebc46b13f694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ebbebc46b13f694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does this show that </a:t>
            </a:r>
            <a:r>
              <a:rPr lang="en"/>
              <a:t>poverty</a:t>
            </a:r>
            <a:r>
              <a:rPr lang="en"/>
              <a:t> leads to depression and substance abuse?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7ecc70812fb14c86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7ecc70812fb14c8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ebbebc46b13f694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ebbebc46b13f694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7b99657f702d0fdf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7b99657f702d0fd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7b99657f702d0fdf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7b99657f702d0fdf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c9bbab895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c9bbab895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c7ae5908b0_4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c7ae5908b0_4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www.tpcp.org" TargetMode="External"/><Relationship Id="rId4" Type="http://schemas.openxmlformats.org/officeDocument/2006/relationships/hyperlink" Target="https://crestwoodbehavioralhealth.com" TargetMode="External"/><Relationship Id="rId5" Type="http://schemas.openxmlformats.org/officeDocument/2006/relationships/hyperlink" Target="https://www.nami.org/Home" TargetMode="External"/><Relationship Id="rId6" Type="http://schemas.openxmlformats.org/officeDocument/2006/relationships/hyperlink" Target="https://www.nimh.nih.gov/index.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ppic.org/publication/poverty-in-californi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drugabuse.gov/publications/preventing-drug-use-among-children-adolescents/prevention-principle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Depression and </a:t>
            </a:r>
            <a:r>
              <a:rPr lang="en"/>
              <a:t>Substance Abuse</a:t>
            </a:r>
            <a:endParaRPr/>
          </a:p>
        </p:txBody>
      </p:sp>
      <p:sp>
        <p:nvSpPr>
          <p:cNvPr id="135" name="Google Shape;135;p13"/>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Low- Income Communities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2"/>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Data</a:t>
            </a:r>
            <a:endParaRPr/>
          </a:p>
        </p:txBody>
      </p:sp>
      <p:pic>
        <p:nvPicPr>
          <p:cNvPr descr="Forms response chart. Question title: Do you or someone you care about use nicotine, marijuana, narcotics, prescription medicine, methamphetamines, etc. to cope with emotions or daily life.. Number of responses: 20 responses." id="189" name="Google Shape;189;p22"/>
          <p:cNvPicPr preferRelativeResize="0"/>
          <p:nvPr/>
        </p:nvPicPr>
        <p:blipFill>
          <a:blip r:embed="rId3">
            <a:alphaModFix/>
          </a:blip>
          <a:stretch>
            <a:fillRect/>
          </a:stretch>
        </p:blipFill>
        <p:spPr>
          <a:xfrm>
            <a:off x="934200" y="1481325"/>
            <a:ext cx="6659350" cy="30175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3"/>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Data</a:t>
            </a:r>
            <a:endParaRPr/>
          </a:p>
          <a:p>
            <a:pPr indent="0" lvl="0" marL="0" rtl="0" algn="l">
              <a:spcBef>
                <a:spcPts val="0"/>
              </a:spcBef>
              <a:spcAft>
                <a:spcPts val="0"/>
              </a:spcAft>
              <a:buNone/>
            </a:pPr>
            <a:r>
              <a:t/>
            </a:r>
            <a:endParaRPr/>
          </a:p>
        </p:txBody>
      </p:sp>
      <p:pic>
        <p:nvPicPr>
          <p:cNvPr descr="Forms response chart. Question title: Do you or someone you care about use alcohol to cope with emotions or daily life.. Number of responses: 20 responses." id="195" name="Google Shape;195;p23"/>
          <p:cNvPicPr preferRelativeResize="0"/>
          <p:nvPr/>
        </p:nvPicPr>
        <p:blipFill>
          <a:blip r:embed="rId3">
            <a:alphaModFix/>
          </a:blip>
          <a:stretch>
            <a:fillRect/>
          </a:stretch>
        </p:blipFill>
        <p:spPr>
          <a:xfrm>
            <a:off x="707150" y="1307850"/>
            <a:ext cx="7693150" cy="32375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4"/>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Data</a:t>
            </a:r>
            <a:endParaRPr/>
          </a:p>
          <a:p>
            <a:pPr indent="0" lvl="0" marL="0" rtl="0" algn="l">
              <a:spcBef>
                <a:spcPts val="0"/>
              </a:spcBef>
              <a:spcAft>
                <a:spcPts val="0"/>
              </a:spcAft>
              <a:buNone/>
            </a:pPr>
            <a:r>
              <a:t/>
            </a:r>
            <a:endParaRPr/>
          </a:p>
        </p:txBody>
      </p:sp>
      <p:pic>
        <p:nvPicPr>
          <p:cNvPr id="201" name="Google Shape;201;p24"/>
          <p:cNvPicPr preferRelativeResize="0"/>
          <p:nvPr/>
        </p:nvPicPr>
        <p:blipFill>
          <a:blip r:embed="rId3">
            <a:alphaModFix/>
          </a:blip>
          <a:stretch>
            <a:fillRect/>
          </a:stretch>
        </p:blipFill>
        <p:spPr>
          <a:xfrm>
            <a:off x="755900" y="1240800"/>
            <a:ext cx="7362825" cy="34004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5"/>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Data</a:t>
            </a:r>
            <a:endParaRPr/>
          </a:p>
          <a:p>
            <a:pPr indent="0" lvl="0" marL="0" rtl="0" algn="l">
              <a:spcBef>
                <a:spcPts val="0"/>
              </a:spcBef>
              <a:spcAft>
                <a:spcPts val="0"/>
              </a:spcAft>
              <a:buNone/>
            </a:pPr>
            <a:r>
              <a:t/>
            </a:r>
            <a:endParaRPr/>
          </a:p>
        </p:txBody>
      </p:sp>
      <p:pic>
        <p:nvPicPr>
          <p:cNvPr descr="Forms response chart. Question title: When you are sad what helps you cope?. Number of responses: 20 responses." id="207" name="Google Shape;207;p25"/>
          <p:cNvPicPr preferRelativeResize="0"/>
          <p:nvPr/>
        </p:nvPicPr>
        <p:blipFill>
          <a:blip r:embed="rId3">
            <a:alphaModFix/>
          </a:blip>
          <a:stretch>
            <a:fillRect/>
          </a:stretch>
        </p:blipFill>
        <p:spPr>
          <a:xfrm>
            <a:off x="742175" y="1048750"/>
            <a:ext cx="7433369" cy="35308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6"/>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Data</a:t>
            </a:r>
            <a:endParaRPr/>
          </a:p>
          <a:p>
            <a:pPr indent="0" lvl="0" marL="0" rtl="0" algn="l">
              <a:spcBef>
                <a:spcPts val="0"/>
              </a:spcBef>
              <a:spcAft>
                <a:spcPts val="0"/>
              </a:spcAft>
              <a:buNone/>
            </a:pPr>
            <a:r>
              <a:t/>
            </a:r>
            <a:endParaRPr/>
          </a:p>
        </p:txBody>
      </p:sp>
      <p:pic>
        <p:nvPicPr>
          <p:cNvPr id="213" name="Google Shape;213;p26"/>
          <p:cNvPicPr preferRelativeResize="0"/>
          <p:nvPr/>
        </p:nvPicPr>
        <p:blipFill>
          <a:blip r:embed="rId3">
            <a:alphaModFix/>
          </a:blip>
          <a:stretch>
            <a:fillRect/>
          </a:stretch>
        </p:blipFill>
        <p:spPr>
          <a:xfrm>
            <a:off x="1400550" y="1789425"/>
            <a:ext cx="5512300" cy="22497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Community Resources</a:t>
            </a:r>
            <a:endParaRPr/>
          </a:p>
        </p:txBody>
      </p:sp>
      <p:sp>
        <p:nvSpPr>
          <p:cNvPr id="219" name="Google Shape;219;p27"/>
          <p:cNvSpPr txBox="1"/>
          <p:nvPr>
            <p:ph idx="1" type="body"/>
          </p:nvPr>
        </p:nvSpPr>
        <p:spPr>
          <a:xfrm>
            <a:off x="1297500" y="1567550"/>
            <a:ext cx="7038900" cy="2911200"/>
          </a:xfrm>
          <a:prstGeom prst="rect">
            <a:avLst/>
          </a:prstGeom>
        </p:spPr>
        <p:txBody>
          <a:bodyPr anchorCtr="0" anchor="ctr" bIns="91425" lIns="91425" spcFirstLastPara="1" rIns="91425" wrap="square" tIns="91425">
            <a:normAutofit/>
          </a:bodyPr>
          <a:lstStyle/>
          <a:p>
            <a:pPr indent="-311150" lvl="0" marL="457200" rtl="0" algn="ctr">
              <a:spcBef>
                <a:spcPts val="0"/>
              </a:spcBef>
              <a:spcAft>
                <a:spcPts val="0"/>
              </a:spcAft>
              <a:buSzPts val="1300"/>
              <a:buAutoNum type="arabicPeriod"/>
            </a:pPr>
            <a:r>
              <a:rPr lang="en"/>
              <a:t>Turning Point Community Programs. </a:t>
            </a:r>
            <a:r>
              <a:rPr lang="en" u="sng">
                <a:solidFill>
                  <a:schemeClr val="hlink"/>
                </a:solidFill>
                <a:hlinkClick r:id="rId3"/>
              </a:rPr>
              <a:t>www.tpcp.org</a:t>
            </a:r>
            <a:r>
              <a:rPr lang="en"/>
              <a:t> </a:t>
            </a:r>
            <a:endParaRPr/>
          </a:p>
          <a:p>
            <a:pPr indent="-311150" lvl="0" marL="457200" rtl="0" algn="ctr">
              <a:spcBef>
                <a:spcPts val="0"/>
              </a:spcBef>
              <a:spcAft>
                <a:spcPts val="0"/>
              </a:spcAft>
              <a:buSzPts val="1300"/>
              <a:buAutoNum type="arabicPeriod"/>
            </a:pPr>
            <a:r>
              <a:rPr lang="en"/>
              <a:t>Crestwood</a:t>
            </a:r>
            <a:r>
              <a:rPr lang="en"/>
              <a:t> Behavior.  </a:t>
            </a:r>
            <a:r>
              <a:rPr lang="en" u="sng">
                <a:solidFill>
                  <a:schemeClr val="hlink"/>
                </a:solidFill>
                <a:hlinkClick r:id="rId4"/>
              </a:rPr>
              <a:t>https://crestwoodbehavioralhealth.com</a:t>
            </a:r>
            <a:r>
              <a:rPr lang="en"/>
              <a:t> </a:t>
            </a:r>
            <a:endParaRPr/>
          </a:p>
          <a:p>
            <a:pPr indent="-311150" lvl="0" marL="457200" rtl="0" algn="ctr">
              <a:spcBef>
                <a:spcPts val="0"/>
              </a:spcBef>
              <a:spcAft>
                <a:spcPts val="0"/>
              </a:spcAft>
              <a:buSzPts val="1300"/>
              <a:buAutoNum type="arabicPeriod"/>
            </a:pPr>
            <a:r>
              <a:rPr lang="en"/>
              <a:t>NAMI (National Alliance on Mental Illness) - </a:t>
            </a:r>
            <a:r>
              <a:rPr lang="en" u="sng">
                <a:solidFill>
                  <a:schemeClr val="hlink"/>
                </a:solidFill>
                <a:hlinkClick r:id="rId5"/>
              </a:rPr>
              <a:t>https://www.nami.org/Home</a:t>
            </a:r>
            <a:endParaRPr/>
          </a:p>
          <a:p>
            <a:pPr indent="-311150" lvl="0" marL="457200" rtl="0" algn="ctr">
              <a:spcBef>
                <a:spcPts val="0"/>
              </a:spcBef>
              <a:spcAft>
                <a:spcPts val="0"/>
              </a:spcAft>
              <a:buSzPts val="1300"/>
              <a:buAutoNum type="arabicPeriod"/>
            </a:pPr>
            <a:r>
              <a:rPr lang="en"/>
              <a:t>NIMH (National Institute of Mental Health) - </a:t>
            </a:r>
            <a:r>
              <a:rPr lang="en" u="sng">
                <a:solidFill>
                  <a:schemeClr val="hlink"/>
                </a:solidFill>
                <a:hlinkClick r:id="rId6"/>
              </a:rPr>
              <a:t>https://www.nimh.nih.gov/index.shtml</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PROBLEM</a:t>
            </a:r>
            <a:endParaRPr/>
          </a:p>
        </p:txBody>
      </p:sp>
      <p:sp>
        <p:nvSpPr>
          <p:cNvPr id="141" name="Google Shape;141;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lang="en" sz="2000"/>
              <a:t>Depressive </a:t>
            </a:r>
            <a:r>
              <a:rPr lang="en" sz="2000"/>
              <a:t>symptoms in youth have become indicators of mental health complications later in life. Studies indicate that being low-income is a risk factor for depression and that socioeconomically disadvantaged youth are more than twice as likely to develop mental illnesses and develop reliance on substance abuse. </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Poverty in California</a:t>
            </a:r>
            <a:endParaRPr/>
          </a:p>
        </p:txBody>
      </p:sp>
      <p:sp>
        <p:nvSpPr>
          <p:cNvPr id="147" name="Google Shape;147;p15"/>
          <p:cNvSpPr txBox="1"/>
          <p:nvPr>
            <p:ph idx="1" type="body"/>
          </p:nvPr>
        </p:nvSpPr>
        <p:spPr>
          <a:xfrm>
            <a:off x="1297500" y="1638988"/>
            <a:ext cx="7038900" cy="29112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According to official federal poverty statistics, 12.8% of Californians lacked enough resources—about $25,500 per year for a family of four—to meet basic needs in 2018</a:t>
            </a:r>
            <a:endParaRPr/>
          </a:p>
          <a:p>
            <a:pPr indent="-311150" lvl="0" marL="457200" rtl="0" algn="l">
              <a:spcBef>
                <a:spcPts val="0"/>
              </a:spcBef>
              <a:spcAft>
                <a:spcPts val="0"/>
              </a:spcAft>
              <a:buSzPts val="1300"/>
              <a:buChar char="●"/>
            </a:pPr>
            <a:r>
              <a:rPr lang="en"/>
              <a:t>Nearly one in five (17.6%) Californians were not in poverty but lived fairly close to the poverty line (up to one and a half times above it). All told, more than a third (35.2%) of state residents were poor or near poor in 2018. But the share of Californians in families with less than half the resources needed to meet basic needs was 5.1%, a deep poverty rate that is about the same as official poverty statistics indicate.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Source: </a:t>
            </a:r>
            <a:r>
              <a:rPr lang="en" sz="1200" u="sng">
                <a:solidFill>
                  <a:srgbClr val="1155CC"/>
                </a:solidFill>
                <a:latin typeface="Times"/>
                <a:ea typeface="Times"/>
                <a:cs typeface="Times"/>
                <a:sym typeface="Times"/>
                <a:hlinkClick r:id="rId3">
                  <a:extLst>
                    <a:ext uri="{A12FA001-AC4F-418D-AE19-62706E023703}">
                      <ahyp:hlinkClr val="tx"/>
                    </a:ext>
                  </a:extLst>
                </a:hlinkClick>
              </a:rPr>
              <a:t>https://www.ppic.org/publication/poverty-in-california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OBJECTIVES TO ADDRESS THE PROBLEM</a:t>
            </a:r>
            <a:endParaRPr/>
          </a:p>
        </p:txBody>
      </p:sp>
      <p:sp>
        <p:nvSpPr>
          <p:cNvPr id="153" name="Google Shape;153;p16"/>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lnSpcReduction="10000"/>
          </a:bodyPr>
          <a:lstStyle/>
          <a:p>
            <a:pPr indent="-368300" lvl="0" marL="457200" rtl="0" algn="l">
              <a:lnSpc>
                <a:spcPct val="115000"/>
              </a:lnSpc>
              <a:spcBef>
                <a:spcPts val="0"/>
              </a:spcBef>
              <a:spcAft>
                <a:spcPts val="0"/>
              </a:spcAft>
              <a:buClr>
                <a:srgbClr val="FFFFFF"/>
              </a:buClr>
              <a:buSzPts val="2200"/>
              <a:buFont typeface="Times New Roman"/>
              <a:buAutoNum type="arabicPeriod"/>
            </a:pPr>
            <a:r>
              <a:rPr lang="en" sz="2200">
                <a:solidFill>
                  <a:srgbClr val="FFFFFF"/>
                </a:solidFill>
                <a:latin typeface="Times New Roman"/>
                <a:ea typeface="Times New Roman"/>
                <a:cs typeface="Times New Roman"/>
                <a:sym typeface="Times New Roman"/>
              </a:rPr>
              <a:t>To address and educate on the issue of depression and substance abuse within our low-income communities. </a:t>
            </a:r>
            <a:endParaRPr sz="2200">
              <a:solidFill>
                <a:srgbClr val="FFFFFF"/>
              </a:solidFill>
              <a:latin typeface="Times New Roman"/>
              <a:ea typeface="Times New Roman"/>
              <a:cs typeface="Times New Roman"/>
              <a:sym typeface="Times New Roman"/>
            </a:endParaRPr>
          </a:p>
          <a:p>
            <a:pPr indent="-368300" lvl="0" marL="457200" rtl="0" algn="l">
              <a:lnSpc>
                <a:spcPct val="115000"/>
              </a:lnSpc>
              <a:spcBef>
                <a:spcPts val="0"/>
              </a:spcBef>
              <a:spcAft>
                <a:spcPts val="0"/>
              </a:spcAft>
              <a:buClr>
                <a:srgbClr val="FFFFFF"/>
              </a:buClr>
              <a:buSzPts val="2200"/>
              <a:buFont typeface="Times New Roman"/>
              <a:buAutoNum type="arabicPeriod"/>
            </a:pPr>
            <a:r>
              <a:rPr lang="en" sz="2200">
                <a:solidFill>
                  <a:srgbClr val="FFFFFF"/>
                </a:solidFill>
                <a:latin typeface="Times New Roman"/>
                <a:ea typeface="Times New Roman"/>
                <a:cs typeface="Times New Roman"/>
                <a:sym typeface="Times New Roman"/>
              </a:rPr>
              <a:t>To provide resources that improve the livelihood of individuals suffering from depression. </a:t>
            </a:r>
            <a:endParaRPr sz="2200">
              <a:solidFill>
                <a:srgbClr val="FFFFFF"/>
              </a:solidFill>
              <a:latin typeface="Times New Roman"/>
              <a:ea typeface="Times New Roman"/>
              <a:cs typeface="Times New Roman"/>
              <a:sym typeface="Times New Roman"/>
            </a:endParaRPr>
          </a:p>
          <a:p>
            <a:pPr indent="-368300" lvl="0" marL="457200" rtl="0" algn="l">
              <a:lnSpc>
                <a:spcPct val="115000"/>
              </a:lnSpc>
              <a:spcBef>
                <a:spcPts val="0"/>
              </a:spcBef>
              <a:spcAft>
                <a:spcPts val="0"/>
              </a:spcAft>
              <a:buClr>
                <a:srgbClr val="FFFFFF"/>
              </a:buClr>
              <a:buSzPts val="2200"/>
              <a:buFont typeface="Times New Roman"/>
              <a:buAutoNum type="arabicPeriod"/>
            </a:pPr>
            <a:r>
              <a:rPr lang="en" sz="2200">
                <a:solidFill>
                  <a:srgbClr val="FFFFFF"/>
                </a:solidFill>
                <a:latin typeface="Times New Roman"/>
                <a:ea typeface="Times New Roman"/>
                <a:cs typeface="Times New Roman"/>
                <a:sym typeface="Times New Roman"/>
              </a:rPr>
              <a:t>To mitigate and mobilize the stigmas associated with depression and substance abuse. </a:t>
            </a:r>
            <a:endParaRPr sz="2200">
              <a:solidFill>
                <a:srgbClr val="FFFFFF"/>
              </a:solidFill>
              <a:latin typeface="Times New Roman"/>
              <a:ea typeface="Times New Roman"/>
              <a:cs typeface="Times New Roman"/>
              <a:sym typeface="Times New Roman"/>
            </a:endParaRPr>
          </a:p>
          <a:p>
            <a:pPr indent="0" lvl="0" marL="0" rtl="0" algn="l">
              <a:spcBef>
                <a:spcPts val="0"/>
              </a:spcBef>
              <a:spcAft>
                <a:spcPts val="1200"/>
              </a:spcAft>
              <a:buNone/>
            </a:pPr>
            <a:r>
              <a:t/>
            </a:r>
            <a:endParaRPr sz="22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txBox="1"/>
          <p:nvPr>
            <p:ph type="title"/>
          </p:nvPr>
        </p:nvSpPr>
        <p:spPr>
          <a:xfrm>
            <a:off x="596456" y="491306"/>
            <a:ext cx="7593900" cy="3521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Our </a:t>
            </a:r>
            <a:r>
              <a:rPr lang="en"/>
              <a:t>goal is to mobilize and mitigate the 12.8% of Californians lacking resources and decrease poverty rates  because we believe that poverty is a big leading factor to causing depression and substance abuse.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Vision </a:t>
            </a:r>
            <a:endParaRPr/>
          </a:p>
        </p:txBody>
      </p:sp>
      <p:sp>
        <p:nvSpPr>
          <p:cNvPr id="164" name="Google Shape;164;p18"/>
          <p:cNvSpPr txBox="1"/>
          <p:nvPr>
            <p:ph idx="1" type="body"/>
          </p:nvPr>
        </p:nvSpPr>
        <p:spPr>
          <a:xfrm>
            <a:off x="872079" y="1021232"/>
            <a:ext cx="7585200" cy="3839100"/>
          </a:xfrm>
          <a:prstGeom prst="rect">
            <a:avLst/>
          </a:prstGeom>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rgbClr val="FFFFFF"/>
              </a:buClr>
              <a:buSzPts val="1400"/>
              <a:buFont typeface="Times New Roman"/>
              <a:buChar char="●"/>
            </a:pPr>
            <a:r>
              <a:rPr lang="en" sz="1400">
                <a:solidFill>
                  <a:srgbClr val="FFFFFF"/>
                </a:solidFill>
                <a:latin typeface="Times New Roman"/>
                <a:ea typeface="Times New Roman"/>
                <a:cs typeface="Times New Roman"/>
                <a:sym typeface="Times New Roman"/>
              </a:rPr>
              <a:t>The target population is youth (17-26). We would like to reach as many youth as possible that have suffered depression and substance abuse. In addition, we are targeting youth that come from low-income communities that are suffering with impoverishment, economic instability and lack of information to resources. </a:t>
            </a:r>
            <a:endParaRPr sz="1400">
              <a:solidFill>
                <a:srgbClr val="FFFFFF"/>
              </a:solidFill>
              <a:latin typeface="Times New Roman"/>
              <a:ea typeface="Times New Roman"/>
              <a:cs typeface="Times New Roman"/>
              <a:sym typeface="Times New Roman"/>
            </a:endParaRPr>
          </a:p>
          <a:p>
            <a:pPr indent="-317500" lvl="0" marL="457200" rtl="0" algn="l">
              <a:lnSpc>
                <a:spcPct val="115000"/>
              </a:lnSpc>
              <a:spcBef>
                <a:spcPts val="0"/>
              </a:spcBef>
              <a:spcAft>
                <a:spcPts val="0"/>
              </a:spcAft>
              <a:buClr>
                <a:srgbClr val="FFFFFF"/>
              </a:buClr>
              <a:buSzPts val="1400"/>
              <a:buFont typeface="Times New Roman"/>
              <a:buChar char="●"/>
            </a:pPr>
            <a:r>
              <a:rPr lang="en" sz="1400">
                <a:solidFill>
                  <a:srgbClr val="FFFFFF"/>
                </a:solidFill>
                <a:latin typeface="Times New Roman"/>
                <a:ea typeface="Times New Roman"/>
                <a:cs typeface="Times New Roman"/>
                <a:sym typeface="Times New Roman"/>
              </a:rPr>
              <a:t>We will address this issue by conducting virtual workshops that educate the youth on how to approach life situations in order to avoid feeling lonely, anxious and overwhelmed.</a:t>
            </a:r>
            <a:endParaRPr sz="1400">
              <a:solidFill>
                <a:srgbClr val="FFFFFF"/>
              </a:solidFill>
              <a:latin typeface="Times New Roman"/>
              <a:ea typeface="Times New Roman"/>
              <a:cs typeface="Times New Roman"/>
              <a:sym typeface="Times New Roman"/>
            </a:endParaRPr>
          </a:p>
          <a:p>
            <a:pPr indent="-317500" lvl="0" marL="457200" rtl="0" algn="l">
              <a:lnSpc>
                <a:spcPct val="115000"/>
              </a:lnSpc>
              <a:spcBef>
                <a:spcPts val="0"/>
              </a:spcBef>
              <a:spcAft>
                <a:spcPts val="0"/>
              </a:spcAft>
              <a:buClr>
                <a:srgbClr val="FFFFFF"/>
              </a:buClr>
              <a:buSzPts val="1400"/>
              <a:buFont typeface="Times New Roman"/>
              <a:buChar char="●"/>
            </a:pPr>
            <a:r>
              <a:rPr lang="en" sz="1400">
                <a:solidFill>
                  <a:srgbClr val="FFFFFF"/>
                </a:solidFill>
                <a:latin typeface="Times New Roman"/>
                <a:ea typeface="Times New Roman"/>
                <a:cs typeface="Times New Roman"/>
                <a:sym typeface="Times New Roman"/>
              </a:rPr>
              <a:t>In addition, the virtual workshops are to consider the current COVID-19 pandemic; however, the workshops will be available for in-person interaction once the opportunity is available. Moreover, the virtual workshop program aims to develop other methods that will maintain engagement, enrichment, and excellence in preventing and addressing depression and substance abuse. </a:t>
            </a:r>
            <a:endParaRPr sz="1400">
              <a:solidFill>
                <a:srgbClr val="FFFFFF"/>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How will our vision be </a:t>
            </a:r>
            <a:r>
              <a:rPr lang="en"/>
              <a:t>implemented?</a:t>
            </a:r>
            <a:endParaRPr/>
          </a:p>
        </p:txBody>
      </p:sp>
      <p:sp>
        <p:nvSpPr>
          <p:cNvPr id="170" name="Google Shape;170;p19"/>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lnSpcReduction="20000"/>
          </a:bodyPr>
          <a:lstStyle/>
          <a:p>
            <a:pPr indent="-317500" lvl="0" marL="457200" rtl="0" algn="l">
              <a:lnSpc>
                <a:spcPct val="115000"/>
              </a:lnSpc>
              <a:spcBef>
                <a:spcPts val="0"/>
              </a:spcBef>
              <a:spcAft>
                <a:spcPts val="0"/>
              </a:spcAft>
              <a:buClr>
                <a:srgbClr val="FFFFFF"/>
              </a:buClr>
              <a:buSzPts val="1400"/>
              <a:buFont typeface="Times New Roman"/>
              <a:buChar char="●"/>
            </a:pPr>
            <a:r>
              <a:rPr lang="en" sz="1400">
                <a:solidFill>
                  <a:srgbClr val="FFFFFF"/>
                </a:solidFill>
                <a:latin typeface="Times New Roman"/>
                <a:ea typeface="Times New Roman"/>
                <a:cs typeface="Times New Roman"/>
                <a:sym typeface="Times New Roman"/>
              </a:rPr>
              <a:t>The vision of the virtual workshops will be implemented through community outreach, cold-calling to youth that desire to be assisted, and conducting surveys to determine the mental, physical and social well-being of the youth. </a:t>
            </a:r>
            <a:endParaRPr sz="1400">
              <a:solidFill>
                <a:srgbClr val="FFFFFF"/>
              </a:solidFill>
              <a:latin typeface="Times New Roman"/>
              <a:ea typeface="Times New Roman"/>
              <a:cs typeface="Times New Roman"/>
              <a:sym typeface="Times New Roman"/>
            </a:endParaRPr>
          </a:p>
          <a:p>
            <a:pPr indent="-317500" lvl="0" marL="457200" rtl="0" algn="l">
              <a:lnSpc>
                <a:spcPct val="115000"/>
              </a:lnSpc>
              <a:spcBef>
                <a:spcPts val="0"/>
              </a:spcBef>
              <a:spcAft>
                <a:spcPts val="0"/>
              </a:spcAft>
              <a:buClr>
                <a:srgbClr val="FFFFFF"/>
              </a:buClr>
              <a:buSzPts val="1400"/>
              <a:buFont typeface="Times New Roman"/>
              <a:buChar char="●"/>
            </a:pPr>
            <a:r>
              <a:rPr lang="en" sz="1400">
                <a:solidFill>
                  <a:srgbClr val="FFFFFF"/>
                </a:solidFill>
                <a:latin typeface="Times New Roman"/>
                <a:ea typeface="Times New Roman"/>
                <a:cs typeface="Times New Roman"/>
                <a:sym typeface="Times New Roman"/>
              </a:rPr>
              <a:t>This goal will be carried out through teamwork, community engagement, and emphasis on the complex ways of maintaining sanity. </a:t>
            </a:r>
            <a:endParaRPr sz="1400">
              <a:solidFill>
                <a:srgbClr val="FFFFFF"/>
              </a:solidFill>
              <a:latin typeface="Times New Roman"/>
              <a:ea typeface="Times New Roman"/>
              <a:cs typeface="Times New Roman"/>
              <a:sym typeface="Times New Roman"/>
            </a:endParaRPr>
          </a:p>
          <a:p>
            <a:pPr indent="-317500" lvl="0" marL="457200" rtl="0" algn="l">
              <a:lnSpc>
                <a:spcPct val="115000"/>
              </a:lnSpc>
              <a:spcBef>
                <a:spcPts val="0"/>
              </a:spcBef>
              <a:spcAft>
                <a:spcPts val="0"/>
              </a:spcAft>
              <a:buClr>
                <a:srgbClr val="FFFFFF"/>
              </a:buClr>
              <a:buSzPts val="1400"/>
              <a:buFont typeface="Times New Roman"/>
              <a:buChar char="●"/>
            </a:pPr>
            <a:r>
              <a:rPr lang="en" sz="1400">
                <a:solidFill>
                  <a:srgbClr val="FFFFFF"/>
                </a:solidFill>
                <a:latin typeface="Times New Roman"/>
                <a:ea typeface="Times New Roman"/>
                <a:cs typeface="Times New Roman"/>
                <a:sym typeface="Times New Roman"/>
              </a:rPr>
              <a:t>The vision will be carried by conducting weekly check-ins with the youth, providing the youth with the necessary information to prevent specific circumstances that might interfere with the progression and development into adulthood</a:t>
            </a:r>
            <a:endParaRPr sz="1400">
              <a:solidFill>
                <a:srgbClr val="FFFFFF"/>
              </a:solidFill>
              <a:latin typeface="Times New Roman"/>
              <a:ea typeface="Times New Roman"/>
              <a:cs typeface="Times New Roman"/>
              <a:sym typeface="Times New Roman"/>
            </a:endParaRPr>
          </a:p>
          <a:p>
            <a:pPr indent="-317500" lvl="0" marL="457200" rtl="0" algn="l">
              <a:spcBef>
                <a:spcPts val="0"/>
              </a:spcBef>
              <a:spcAft>
                <a:spcPts val="0"/>
              </a:spcAft>
              <a:buClr>
                <a:srgbClr val="FFFFFF"/>
              </a:buClr>
              <a:buSzPts val="1400"/>
              <a:buFont typeface="Times New Roman"/>
              <a:buChar char="●"/>
            </a:pPr>
            <a:r>
              <a:rPr lang="en" sz="1400">
                <a:latin typeface="Times New Roman"/>
                <a:ea typeface="Times New Roman"/>
                <a:cs typeface="Times New Roman"/>
                <a:sym typeface="Times New Roman"/>
              </a:rPr>
              <a:t>The virtual workshops will implement resources and programs to mandate the youth to take initiative in developing their livelihood, so that their state of wellbeing - mentally, physically, and socially - is enhanced and uplifted. </a:t>
            </a:r>
            <a:endParaRPr sz="1400">
              <a:solidFill>
                <a:srgbClr val="FFFFFF"/>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rgbClr val="FFFFFF"/>
                </a:solidFill>
              </a:rPr>
              <a:t>Prevention</a:t>
            </a:r>
            <a:endParaRPr>
              <a:solidFill>
                <a:srgbClr val="FFFFFF"/>
              </a:solidFill>
            </a:endParaRPr>
          </a:p>
        </p:txBody>
      </p:sp>
      <p:sp>
        <p:nvSpPr>
          <p:cNvPr id="176" name="Google Shape;176;p20"/>
          <p:cNvSpPr txBox="1"/>
          <p:nvPr>
            <p:ph idx="1" type="body"/>
          </p:nvPr>
        </p:nvSpPr>
        <p:spPr>
          <a:xfrm>
            <a:off x="1148250" y="903675"/>
            <a:ext cx="7774500" cy="35751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lang="en" sz="3357"/>
              <a:t>Primary:  Parents, Teachers. Role </a:t>
            </a:r>
            <a:r>
              <a:rPr lang="en" sz="3357"/>
              <a:t>models, Guardians, Peer to Peer </a:t>
            </a:r>
            <a:endParaRPr sz="3357"/>
          </a:p>
          <a:p>
            <a:pPr indent="-281903" lvl="0" marL="457200" rtl="0" algn="l">
              <a:spcBef>
                <a:spcPts val="1200"/>
              </a:spcBef>
              <a:spcAft>
                <a:spcPts val="0"/>
              </a:spcAft>
              <a:buSzPct val="100000"/>
              <a:buChar char="●"/>
            </a:pPr>
            <a:r>
              <a:rPr lang="en" sz="3357"/>
              <a:t>Entails family/role model based prevention programs that strengthen family bonding</a:t>
            </a:r>
            <a:endParaRPr sz="3357"/>
          </a:p>
          <a:p>
            <a:pPr indent="-278728" lvl="1" marL="914400" rtl="0" algn="l">
              <a:spcBef>
                <a:spcPts val="0"/>
              </a:spcBef>
              <a:spcAft>
                <a:spcPts val="0"/>
              </a:spcAft>
              <a:buSzPct val="100000"/>
              <a:buChar char="○"/>
            </a:pPr>
            <a:r>
              <a:rPr lang="en" sz="3157"/>
              <a:t>Parenting skills</a:t>
            </a:r>
            <a:endParaRPr sz="3157"/>
          </a:p>
          <a:p>
            <a:pPr indent="-278728" lvl="1" marL="914400" rtl="0" algn="l">
              <a:spcBef>
                <a:spcPts val="0"/>
              </a:spcBef>
              <a:spcAft>
                <a:spcPts val="0"/>
              </a:spcAft>
              <a:buSzPct val="100000"/>
              <a:buChar char="○"/>
            </a:pPr>
            <a:r>
              <a:rPr lang="en" sz="3157"/>
              <a:t>Practice in developing and enforcing family policies on substance abuse</a:t>
            </a:r>
            <a:endParaRPr sz="3157"/>
          </a:p>
          <a:p>
            <a:pPr indent="-278728" lvl="1" marL="914400" rtl="0" algn="l">
              <a:spcBef>
                <a:spcPts val="0"/>
              </a:spcBef>
              <a:spcAft>
                <a:spcPts val="0"/>
              </a:spcAft>
              <a:buSzPct val="100000"/>
              <a:buChar char="○"/>
            </a:pPr>
            <a:r>
              <a:rPr lang="en" sz="3157"/>
              <a:t>Enhance parent-child communication</a:t>
            </a:r>
            <a:endParaRPr sz="3157"/>
          </a:p>
          <a:p>
            <a:pPr indent="-278728" lvl="1" marL="914400" rtl="0" algn="l">
              <a:spcBef>
                <a:spcPts val="0"/>
              </a:spcBef>
              <a:spcAft>
                <a:spcPts val="0"/>
              </a:spcAft>
              <a:buSzPct val="100000"/>
              <a:buChar char="○"/>
            </a:pPr>
            <a:r>
              <a:rPr lang="en" sz="3157"/>
              <a:t>Increasing parental involvement</a:t>
            </a:r>
            <a:endParaRPr sz="3157"/>
          </a:p>
          <a:p>
            <a:pPr indent="0" lvl="0" marL="0" rtl="0" algn="l">
              <a:spcBef>
                <a:spcPts val="1200"/>
              </a:spcBef>
              <a:spcAft>
                <a:spcPts val="0"/>
              </a:spcAft>
              <a:buNone/>
            </a:pPr>
            <a:r>
              <a:rPr lang="en" sz="3357"/>
              <a:t>Secondary:  School programs</a:t>
            </a:r>
            <a:endParaRPr sz="3357"/>
          </a:p>
          <a:p>
            <a:pPr indent="-281903" lvl="0" marL="457200" rtl="0" algn="l">
              <a:spcBef>
                <a:spcPts val="1200"/>
              </a:spcBef>
              <a:spcAft>
                <a:spcPts val="0"/>
              </a:spcAft>
              <a:buSzPct val="100000"/>
              <a:buChar char="●"/>
            </a:pPr>
            <a:r>
              <a:rPr lang="en" sz="3357"/>
              <a:t>Prevention programs can intervene as early as  early as preschool  and throughout middle and high school to mitigate risk factors for drug abuse </a:t>
            </a:r>
            <a:endParaRPr sz="3357"/>
          </a:p>
          <a:p>
            <a:pPr indent="-278728" lvl="1" marL="914400" rtl="0" algn="l">
              <a:spcBef>
                <a:spcPts val="0"/>
              </a:spcBef>
              <a:spcAft>
                <a:spcPts val="0"/>
              </a:spcAft>
              <a:buSzPct val="100000"/>
              <a:buChar char="○"/>
            </a:pPr>
            <a:r>
              <a:rPr lang="en" sz="3157"/>
              <a:t>Aggressive</a:t>
            </a:r>
            <a:r>
              <a:rPr lang="en" sz="3157"/>
              <a:t> </a:t>
            </a:r>
            <a:r>
              <a:rPr lang="en" sz="3157"/>
              <a:t>behavior</a:t>
            </a:r>
            <a:r>
              <a:rPr lang="en" sz="3157"/>
              <a:t>, </a:t>
            </a:r>
            <a:endParaRPr sz="3157"/>
          </a:p>
          <a:p>
            <a:pPr indent="-278728" lvl="1" marL="914400" rtl="0" algn="l">
              <a:spcBef>
                <a:spcPts val="0"/>
              </a:spcBef>
              <a:spcAft>
                <a:spcPts val="0"/>
              </a:spcAft>
              <a:buSzPct val="100000"/>
              <a:buChar char="○"/>
            </a:pPr>
            <a:r>
              <a:rPr lang="en" sz="3157"/>
              <a:t>poor social skills</a:t>
            </a:r>
            <a:endParaRPr sz="3157"/>
          </a:p>
          <a:p>
            <a:pPr indent="-278728" lvl="1" marL="914400" rtl="0" algn="l">
              <a:spcBef>
                <a:spcPts val="0"/>
              </a:spcBef>
              <a:spcAft>
                <a:spcPts val="0"/>
              </a:spcAft>
              <a:buSzPct val="100000"/>
              <a:buChar char="○"/>
            </a:pPr>
            <a:r>
              <a:rPr lang="en" sz="3157"/>
              <a:t> academic difficulty</a:t>
            </a:r>
            <a:endParaRPr sz="3157"/>
          </a:p>
          <a:p>
            <a:pPr indent="-278728" lvl="1" marL="914400" rtl="0" algn="l">
              <a:spcBef>
                <a:spcPts val="0"/>
              </a:spcBef>
              <a:spcAft>
                <a:spcPts val="0"/>
              </a:spcAft>
              <a:buSzPct val="100000"/>
              <a:buChar char="○"/>
            </a:pPr>
            <a:r>
              <a:rPr lang="en" sz="3157"/>
              <a:t>Lack of self-control</a:t>
            </a:r>
            <a:endParaRPr sz="3157"/>
          </a:p>
          <a:p>
            <a:pPr indent="0" lvl="0" marL="0" rtl="0" algn="l">
              <a:spcBef>
                <a:spcPts val="1200"/>
              </a:spcBef>
              <a:spcAft>
                <a:spcPts val="0"/>
              </a:spcAft>
              <a:buNone/>
            </a:pPr>
            <a:r>
              <a:rPr lang="en" sz="3357"/>
              <a:t>Tertiary:  Community Programs</a:t>
            </a:r>
            <a:endParaRPr sz="3357"/>
          </a:p>
          <a:p>
            <a:pPr indent="-281903" lvl="0" marL="457200" rtl="0" algn="l">
              <a:spcBef>
                <a:spcPts val="1200"/>
              </a:spcBef>
              <a:spcAft>
                <a:spcPts val="0"/>
              </a:spcAft>
              <a:buSzPct val="100000"/>
              <a:buChar char="●"/>
            </a:pPr>
            <a:r>
              <a:rPr lang="en" sz="3357"/>
              <a:t>Prevention programs that targets general populations at key transition points can yield benefits among high-risk families</a:t>
            </a:r>
            <a:endParaRPr sz="3357"/>
          </a:p>
          <a:p>
            <a:pPr indent="-281903" lvl="0" marL="457200" rtl="0" algn="l">
              <a:spcBef>
                <a:spcPts val="0"/>
              </a:spcBef>
              <a:spcAft>
                <a:spcPts val="0"/>
              </a:spcAft>
              <a:buSzPct val="100000"/>
              <a:buChar char="●"/>
            </a:pPr>
            <a:r>
              <a:rPr lang="en" sz="3357"/>
              <a:t>Should reach populations in multiple settings such as:</a:t>
            </a:r>
            <a:endParaRPr sz="3357"/>
          </a:p>
          <a:p>
            <a:pPr indent="-278728" lvl="1" marL="914400" rtl="0" algn="l">
              <a:spcBef>
                <a:spcPts val="0"/>
              </a:spcBef>
              <a:spcAft>
                <a:spcPts val="0"/>
              </a:spcAft>
              <a:buSzPct val="100000"/>
              <a:buChar char="○"/>
            </a:pPr>
            <a:r>
              <a:rPr lang="en" sz="3157"/>
              <a:t>Schools</a:t>
            </a:r>
            <a:endParaRPr sz="3157"/>
          </a:p>
          <a:p>
            <a:pPr indent="-278728" lvl="1" marL="914400" rtl="0" algn="l">
              <a:spcBef>
                <a:spcPts val="0"/>
              </a:spcBef>
              <a:spcAft>
                <a:spcPts val="0"/>
              </a:spcAft>
              <a:buSzPct val="100000"/>
              <a:buChar char="○"/>
            </a:pPr>
            <a:r>
              <a:rPr lang="en" sz="3157"/>
              <a:t>Clubs, faith-based organizations</a:t>
            </a:r>
            <a:endParaRPr sz="3157"/>
          </a:p>
          <a:p>
            <a:pPr indent="-278728" lvl="1" marL="914400" rtl="0" algn="l">
              <a:spcBef>
                <a:spcPts val="0"/>
              </a:spcBef>
              <a:spcAft>
                <a:spcPts val="0"/>
              </a:spcAft>
              <a:buSzPct val="100000"/>
              <a:buChar char="○"/>
            </a:pPr>
            <a:r>
              <a:rPr lang="en" sz="3157"/>
              <a:t>Media </a:t>
            </a:r>
            <a:endParaRPr sz="3157"/>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sz="3888" u="sng">
                <a:solidFill>
                  <a:schemeClr val="hlink"/>
                </a:solidFill>
                <a:latin typeface="Arial"/>
                <a:ea typeface="Arial"/>
                <a:cs typeface="Arial"/>
                <a:sym typeface="Arial"/>
                <a:hlinkClick r:id="rId3"/>
              </a:rPr>
              <a:t>Prevention Principles | National Institute on Drug Abuse (NIDA)</a:t>
            </a:r>
            <a:endParaRPr sz="4088"/>
          </a:p>
        </p:txBody>
      </p:sp>
      <p:sp>
        <p:nvSpPr>
          <p:cNvPr id="177" name="Google Shape;177;p20"/>
          <p:cNvSpPr txBox="1"/>
          <p:nvPr/>
        </p:nvSpPr>
        <p:spPr>
          <a:xfrm>
            <a:off x="5724075" y="496475"/>
            <a:ext cx="230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1"/>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Data</a:t>
            </a:r>
            <a:endParaRPr/>
          </a:p>
          <a:p>
            <a:pPr indent="0" lvl="0" marL="0" rtl="0" algn="l">
              <a:spcBef>
                <a:spcPts val="0"/>
              </a:spcBef>
              <a:spcAft>
                <a:spcPts val="0"/>
              </a:spcAft>
              <a:buNone/>
            </a:pPr>
            <a:r>
              <a:t/>
            </a:r>
            <a:endParaRPr/>
          </a:p>
        </p:txBody>
      </p:sp>
      <p:pic>
        <p:nvPicPr>
          <p:cNvPr id="183" name="Google Shape;183;p21"/>
          <p:cNvPicPr preferRelativeResize="0"/>
          <p:nvPr/>
        </p:nvPicPr>
        <p:blipFill>
          <a:blip r:embed="rId3">
            <a:alphaModFix/>
          </a:blip>
          <a:stretch>
            <a:fillRect/>
          </a:stretch>
        </p:blipFill>
        <p:spPr>
          <a:xfrm>
            <a:off x="914400" y="1474000"/>
            <a:ext cx="7315200" cy="2971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30130B1017E94FBF63D599AB8016D2" ma:contentTypeVersion="13" ma:contentTypeDescription="Create a new document." ma:contentTypeScope="" ma:versionID="2c8ca24808dbf00d0308d701fa24211f">
  <xsd:schema xmlns:xsd="http://www.w3.org/2001/XMLSchema" xmlns:xs="http://www.w3.org/2001/XMLSchema" xmlns:p="http://schemas.microsoft.com/office/2006/metadata/properties" xmlns:ns2="f2841566-2463-47bf-8277-a734fa68b133" xmlns:ns3="805e3cca-c369-433f-9a95-79b72a0f86bd" targetNamespace="http://schemas.microsoft.com/office/2006/metadata/properties" ma:root="true" ma:fieldsID="d75951ca752d4b5df1fd898236959e68" ns2:_="" ns3:_="">
    <xsd:import namespace="f2841566-2463-47bf-8277-a734fa68b133"/>
    <xsd:import namespace="805e3cca-c369-433f-9a95-79b72a0f86b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841566-2463-47bf-8277-a734fa68b1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5e3cca-c369-433f-9a95-79b72a0f86b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76B5936-E3B1-4B54-A6A4-B72C45F41BCE}"/>
</file>

<file path=customXml/itemProps2.xml><?xml version="1.0" encoding="utf-8"?>
<ds:datastoreItem xmlns:ds="http://schemas.openxmlformats.org/officeDocument/2006/customXml" ds:itemID="{AF7667B3-D5F9-4871-BB06-3018F2CDE4B4}"/>
</file>

<file path=customXml/itemProps3.xml><?xml version="1.0" encoding="utf-8"?>
<ds:datastoreItem xmlns:ds="http://schemas.openxmlformats.org/officeDocument/2006/customXml" ds:itemID="{36ABFAE6-0A81-46D2-B56B-502AB44FEEE3}"/>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0x0101009930130B1017E94FBF63D599AB8016D2</vt:lpwstr>
  </property>
</Properties>
</file>