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Merriweather-regular.fnt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slide" Target="slides/slide2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Merriweather-boldItalic.fnt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font" Target="fonts/Merriweather-italic.fntdata"/><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Merriweather-bold.fntdata"/><Relationship Id="rId14" Type="http://schemas.openxmlformats.org/officeDocument/2006/relationships/slide" Target="slides/slide10.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2342b37f9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2342b37f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https://innovativepublichealth.org/blog/the-influence-of-social-media-for-trans-youth/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2342b37f9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2342b37f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3A3A3A"/>
                </a:solidFill>
                <a:highlight>
                  <a:srgbClr val="FFFFFF"/>
                </a:highlight>
              </a:rPr>
              <a:t>Even through these names and acknowledgment, most of these countries struggle to implement policies that keep these people safe. In the US, most families try to assimilate to Western views on gender so trans people of color are more likely to face cultural stigma from their families. The expectation of gender roles is even more violent when it comes to men performing femininity. Transwomen face harmful mindsets like toxic masculinity and machismo (form of toxic masculinity in the Latinx community).</a:t>
            </a:r>
            <a:endParaRPr sz="1150">
              <a:solidFill>
                <a:srgbClr val="3A3A3A"/>
              </a:solidFill>
              <a:highlight>
                <a:srgbClr val="FFFFFF"/>
              </a:highlight>
            </a:endParaRPr>
          </a:p>
          <a:p>
            <a:pPr indent="0" lvl="0" marL="0" rtl="0" algn="l">
              <a:spcBef>
                <a:spcPts val="0"/>
              </a:spcBef>
              <a:spcAft>
                <a:spcPts val="0"/>
              </a:spcAft>
              <a:buNone/>
            </a:pPr>
            <a:r>
              <a:rPr lang="en" sz="1150">
                <a:solidFill>
                  <a:srgbClr val="3A3A3A"/>
                </a:solidFill>
                <a:highlight>
                  <a:srgbClr val="FFFFFF"/>
                </a:highlight>
              </a:rPr>
              <a:t> </a:t>
            </a:r>
            <a:endParaRPr sz="1150">
              <a:solidFill>
                <a:srgbClr val="3A3A3A"/>
              </a:solidFill>
              <a:highlight>
                <a:srgbClr val="FFFFFF"/>
              </a:highlight>
            </a:endParaRPr>
          </a:p>
          <a:p>
            <a:pPr indent="0" lvl="0" marL="0" rtl="0" algn="l">
              <a:spcBef>
                <a:spcPts val="0"/>
              </a:spcBef>
              <a:spcAft>
                <a:spcPts val="0"/>
              </a:spcAft>
              <a:buNone/>
            </a:pPr>
            <a:r>
              <a:rPr lang="en" sz="1150">
                <a:solidFill>
                  <a:srgbClr val="3A3A3A"/>
                </a:solidFill>
                <a:highlight>
                  <a:srgbClr val="FFFFFF"/>
                </a:highlight>
              </a:rPr>
              <a:t>“Although all three countries have used legislation to promote provision of comprehensive healthcare services for third gender, there is still strong resistance to implementation of such laws and policies. Brazil, India and Mexico face a huge challenge to become countries where all human rights are respected” (Diehl, 2017)</a:t>
            </a:r>
            <a:endParaRPr sz="1150">
              <a:solidFill>
                <a:srgbClr val="3A3A3A"/>
              </a:solidFill>
              <a:highlight>
                <a:srgbClr val="FFFFFF"/>
              </a:highlight>
            </a:endParaRPr>
          </a:p>
          <a:p>
            <a:pPr indent="0" lvl="0" marL="0" rtl="0" algn="l">
              <a:spcBef>
                <a:spcPts val="0"/>
              </a:spcBef>
              <a:spcAft>
                <a:spcPts val="0"/>
              </a:spcAft>
              <a:buNone/>
            </a:pPr>
            <a:r>
              <a:t/>
            </a:r>
            <a:endParaRPr sz="1150">
              <a:solidFill>
                <a:srgbClr val="3A3A3A"/>
              </a:solidFill>
              <a:highlight>
                <a:srgbClr val="FFFFFF"/>
              </a:highlight>
            </a:endParaRPr>
          </a:p>
          <a:p>
            <a:pPr indent="0" lvl="0" marL="0" rtl="0" algn="l">
              <a:spcBef>
                <a:spcPts val="0"/>
              </a:spcBef>
              <a:spcAft>
                <a:spcPts val="0"/>
              </a:spcAft>
              <a:buNone/>
            </a:pPr>
            <a:r>
              <a:rPr lang="en" sz="1150">
                <a:solidFill>
                  <a:srgbClr val="3A3A3A"/>
                </a:solidFill>
                <a:highlight>
                  <a:srgbClr val="FFFFFF"/>
                </a:highlight>
              </a:rPr>
              <a:t>Transwomen is the closest, least offensive translation to hijara (</a:t>
            </a:r>
            <a:r>
              <a:rPr lang="en" sz="1150">
                <a:solidFill>
                  <a:srgbClr val="3A3A3A"/>
                </a:solidFill>
                <a:highlight>
                  <a:srgbClr val="FFFFFF"/>
                </a:highlight>
              </a:rPr>
              <a:t>Elischberger, 2018</a:t>
            </a:r>
            <a:r>
              <a:rPr lang="en" sz="1150">
                <a:solidFill>
                  <a:srgbClr val="3A3A3A"/>
                </a:solidFill>
                <a:highlight>
                  <a:srgbClr val="FFFFFF"/>
                </a:highlight>
              </a:rPr>
              <a:t>).</a:t>
            </a:r>
            <a:endParaRPr sz="1150">
              <a:solidFill>
                <a:srgbClr val="3A3A3A"/>
              </a:solidFill>
              <a:highlight>
                <a:srgbClr val="FFFFFF"/>
              </a:highlight>
            </a:endParaRPr>
          </a:p>
          <a:p>
            <a:pPr indent="0" lvl="0" marL="0" rtl="0" algn="l">
              <a:spcBef>
                <a:spcPts val="0"/>
              </a:spcBef>
              <a:spcAft>
                <a:spcPts val="0"/>
              </a:spcAft>
              <a:buNone/>
            </a:pPr>
            <a:r>
              <a:rPr lang="en" sz="1150">
                <a:solidFill>
                  <a:srgbClr val="3A3A3A"/>
                </a:solidFill>
                <a:highlight>
                  <a:srgbClr val="FFFFFF"/>
                </a:highlight>
              </a:rPr>
              <a:t>Caste systems do affect the definitions for other genders in India. Kothis aren’t organized in houses or clans.</a:t>
            </a:r>
            <a:endParaRPr sz="1150">
              <a:solidFill>
                <a:srgbClr val="3A3A3A"/>
              </a:solidFill>
              <a:highlight>
                <a:srgbClr val="FFFFFF"/>
              </a:highlight>
            </a:endParaRPr>
          </a:p>
          <a:p>
            <a:pPr indent="0" lvl="0" marL="0" rtl="0" algn="l">
              <a:spcBef>
                <a:spcPts val="0"/>
              </a:spcBef>
              <a:spcAft>
                <a:spcPts val="0"/>
              </a:spcAft>
              <a:buNone/>
            </a:pPr>
            <a:r>
              <a:rPr lang="en" sz="1150">
                <a:solidFill>
                  <a:srgbClr val="3A3A3A"/>
                </a:solidFill>
                <a:highlight>
                  <a:srgbClr val="FFFFFF"/>
                </a:highlight>
              </a:rPr>
              <a:t>Hijaras mostly consist of those amab and adopt the “mannerisms” of women. They live in communal houses (</a:t>
            </a:r>
            <a:r>
              <a:rPr lang="en" sz="1150">
                <a:solidFill>
                  <a:srgbClr val="3A3A3A"/>
                </a:solidFill>
                <a:highlight>
                  <a:srgbClr val="FFFFFF"/>
                </a:highlight>
              </a:rPr>
              <a:t>Elischberger, 2018). </a:t>
            </a:r>
            <a:endParaRPr sz="1150">
              <a:solidFill>
                <a:srgbClr val="3A3A3A"/>
              </a:solidFill>
              <a:highlight>
                <a:srgbClr val="FFFFFF"/>
              </a:highlight>
            </a:endParaRPr>
          </a:p>
          <a:p>
            <a:pPr indent="0" lvl="0" marL="0" rtl="0" algn="l">
              <a:spcBef>
                <a:spcPts val="0"/>
              </a:spcBef>
              <a:spcAft>
                <a:spcPts val="0"/>
              </a:spcAft>
              <a:buNone/>
            </a:pPr>
            <a:r>
              <a:t/>
            </a:r>
            <a:endParaRPr sz="1150">
              <a:solidFill>
                <a:srgbClr val="3A3A3A"/>
              </a:solidFill>
              <a:highlight>
                <a:srgbClr val="FFFFFF"/>
              </a:highlight>
            </a:endParaRPr>
          </a:p>
          <a:p>
            <a:pPr indent="0" lvl="0" marL="0" rtl="0" algn="l">
              <a:spcBef>
                <a:spcPts val="0"/>
              </a:spcBef>
              <a:spcAft>
                <a:spcPts val="0"/>
              </a:spcAft>
              <a:buNone/>
            </a:pPr>
            <a:r>
              <a:t/>
            </a:r>
            <a:endParaRPr sz="1150">
              <a:solidFill>
                <a:srgbClr val="3A3A3A"/>
              </a:solidFill>
              <a:highlight>
                <a:srgbClr val="FFFFFF"/>
              </a:highlight>
            </a:endParaRPr>
          </a:p>
          <a:p>
            <a:pPr indent="0" lvl="0" marL="0" rtl="0" algn="l">
              <a:spcBef>
                <a:spcPts val="0"/>
              </a:spcBef>
              <a:spcAft>
                <a:spcPts val="0"/>
              </a:spcAft>
              <a:buClr>
                <a:schemeClr val="dk1"/>
              </a:buClr>
              <a:buSzPts val="1100"/>
              <a:buFont typeface="Arial"/>
              <a:buNone/>
            </a:pPr>
            <a:r>
              <a:rPr lang="en" sz="1150">
                <a:solidFill>
                  <a:srgbClr val="3A3A3A"/>
                </a:solidFill>
                <a:highlight>
                  <a:srgbClr val="FFFFFF"/>
                </a:highlight>
              </a:rPr>
              <a:t>Elischberger. “Attitudes Toward and Beliefs About Transgender Youth: A Cross-Cultural Comparison Between the United States and India.” Sex roles. 78.1 (2018): n. pag. Web.</a:t>
            </a:r>
            <a:endParaRPr sz="1150">
              <a:solidFill>
                <a:srgbClr val="3A3A3A"/>
              </a:solidFill>
              <a:highlight>
                <a:srgbClr val="FFFFFF"/>
              </a:highlight>
            </a:endParaRPr>
          </a:p>
          <a:p>
            <a:pPr indent="0" lvl="0" marL="0" rtl="0" algn="l">
              <a:spcBef>
                <a:spcPts val="0"/>
              </a:spcBef>
              <a:spcAft>
                <a:spcPts val="0"/>
              </a:spcAft>
              <a:buClr>
                <a:schemeClr val="dk1"/>
              </a:buClr>
              <a:buSzPts val="1100"/>
              <a:buFont typeface="Arial"/>
              <a:buNone/>
            </a:pPr>
            <a:r>
              <a:t/>
            </a:r>
            <a:endParaRPr sz="1150">
              <a:solidFill>
                <a:srgbClr val="3A3A3A"/>
              </a:solidFill>
              <a:highlight>
                <a:srgbClr val="FFFFFF"/>
              </a:highlight>
            </a:endParaRPr>
          </a:p>
          <a:p>
            <a:pPr indent="0" lvl="0" marL="0" rtl="0" algn="l">
              <a:spcBef>
                <a:spcPts val="0"/>
              </a:spcBef>
              <a:spcAft>
                <a:spcPts val="0"/>
              </a:spcAft>
              <a:buNone/>
            </a:pPr>
            <a:r>
              <a:rPr lang="en" sz="1150">
                <a:solidFill>
                  <a:srgbClr val="3A3A3A"/>
                </a:solidFill>
                <a:highlight>
                  <a:srgbClr val="FFFFFF"/>
                </a:highlight>
              </a:rPr>
              <a:t>Diehl. “Social Stigma, Legal and Public Health Barriers Faced by the Third Gender Phenomena in Brazil, India and Mexico: Travestis, Hijras and Muxes.” International journal of social psychiatry. 63.5 (2017): n. pag. Web.</a:t>
            </a:r>
            <a:endParaRPr sz="1150">
              <a:solidFill>
                <a:srgbClr val="3A3A3A"/>
              </a:solidFill>
              <a:highlight>
                <a:srgbClr val="FFFFFF"/>
              </a:highlight>
            </a:endParaRPr>
          </a:p>
          <a:p>
            <a:pPr indent="0" lvl="0" marL="0" rtl="0" algn="l">
              <a:spcBef>
                <a:spcPts val="0"/>
              </a:spcBef>
              <a:spcAft>
                <a:spcPts val="0"/>
              </a:spcAft>
              <a:buNone/>
            </a:pPr>
            <a:r>
              <a:t/>
            </a:r>
            <a:endParaRPr sz="1150">
              <a:solidFill>
                <a:srgbClr val="3A3A3A"/>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b27255d3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b27255d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b27255d36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b27255d3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b27255d36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b27255d3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Some of the issues trans people face and use to cope with abuse are these things; trans people are more likely to develop some of these things on the list as well.</a:t>
            </a:r>
            <a:endParaRPr/>
          </a:p>
          <a:p>
            <a:pPr indent="0" lvl="0" marL="0" rtl="0" algn="l">
              <a:spcBef>
                <a:spcPts val="0"/>
              </a:spcBef>
              <a:spcAft>
                <a:spcPts val="0"/>
              </a:spcAft>
              <a:buNone/>
            </a:pPr>
            <a:r>
              <a:rPr lang="en"/>
              <a:t>Trans women of color, especially black trans women, face the highest murder rates (Dinno, 2017). “Transfeminine residents aged 15 to 34 years who were Black or Latina were almost certainly more likely to be murdered than were their cisfeminine comparators” (Dinno, 2017). The statistic was much </a:t>
            </a:r>
            <a:r>
              <a:rPr lang="en"/>
              <a:t>lower</a:t>
            </a:r>
            <a:r>
              <a:rPr lang="en"/>
              <a:t> from 2010-2014. The study found this surprising, however trans people are more likely to be more cautious and careful about where they travel and how they pass in order to ensure </a:t>
            </a:r>
            <a:r>
              <a:rPr lang="en"/>
              <a:t>their</a:t>
            </a:r>
            <a:r>
              <a:rPr lang="en"/>
              <a:t> own survival.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Dinno, Alexis. “Homicide Rates of Transgender Individuals in the United States: 2010-2014.” American Journal of Public Health, vol. 107, no. 9, Sept. 2017, pp. 1441–1447. EBSCOhost, doi:10.2105/AJPH.2017.303878.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solidFill>
                  <a:srgbClr val="595959"/>
                </a:solidFill>
              </a:rPr>
              <a:t>Cantemir, Adrian, et al. "MEDICAL AND SOCIAL ASSISTANCE FOR THE TRANSGENDER COMMUNITY: DIFFICULTIES AND PARTICULARITIES IN PSYCHIATRIC AND PSYCHOTHERAPEUTIC ASSISTANCES." Revista de Cercetare si Interventie Sociala 74 (2021)</a:t>
            </a:r>
            <a:r>
              <a:rPr lang="en" sz="1200">
                <a:solidFill>
                  <a:srgbClr val="595959"/>
                </a:solidFill>
              </a:rPr>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2342b37f9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2342b37f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2342b37f9_0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2342b37f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595959"/>
                </a:solidFill>
              </a:rPr>
              <a:t>Cantemir, Adrian, et al. "MEDICAL AND SOCIAL ASSISTANCE FOR THE TRANSGENDER COMMUNITY: DIFFICULTIES AND PARTICULARITIES IN PSYCHIATRIC AND PSYCHOTHERAPEUTIC ASSISTANCES." Revista de Cercetare si Interventie Sociala 74 (2021).</a:t>
            </a:r>
            <a:endParaRPr sz="12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cb27255d36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cb27255d3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b27255d36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b27255d3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**Puckett, Jae A., et al. "Mental health and resilience in transgender individuals: What type of support makes a difference?." </a:t>
            </a:r>
            <a:r>
              <a:rPr i="1" lang="en" sz="1000">
                <a:solidFill>
                  <a:srgbClr val="222222"/>
                </a:solidFill>
                <a:highlight>
                  <a:srgbClr val="FFFFFF"/>
                </a:highlight>
              </a:rPr>
              <a:t>Journal of Family Psychology</a:t>
            </a:r>
            <a:r>
              <a:rPr lang="en" sz="1000">
                <a:solidFill>
                  <a:srgbClr val="222222"/>
                </a:solidFill>
                <a:highlight>
                  <a:srgbClr val="FFFFFF"/>
                </a:highlight>
              </a:rPr>
              <a:t> 33.8 (2019): 954.</a:t>
            </a:r>
            <a:endParaRPr sz="1000">
              <a:solidFill>
                <a:srgbClr val="222222"/>
              </a:solidFill>
              <a:highlight>
                <a:srgbClr val="FFFFFF"/>
              </a:highlight>
            </a:endParaRPr>
          </a:p>
          <a:p>
            <a:pPr indent="0" lvl="0" marL="0" rtl="0" algn="l">
              <a:spcBef>
                <a:spcPts val="0"/>
              </a:spcBef>
              <a:spcAft>
                <a:spcPts val="0"/>
              </a:spcAft>
              <a:buNone/>
            </a:pPr>
            <a:r>
              <a:t/>
            </a:r>
            <a:endParaRPr sz="1000">
              <a:solidFill>
                <a:srgbClr val="222222"/>
              </a:solidFill>
              <a:highlight>
                <a:srgbClr val="FFFFFF"/>
              </a:highlight>
            </a:endParaRPr>
          </a:p>
          <a:p>
            <a:pPr indent="0" lvl="0" marL="0" rtl="0" algn="l">
              <a:spcBef>
                <a:spcPts val="0"/>
              </a:spcBef>
              <a:spcAft>
                <a:spcPts val="0"/>
              </a:spcAft>
              <a:buNone/>
            </a:pPr>
            <a:r>
              <a:rPr lang="en" sz="1000">
                <a:solidFill>
                  <a:srgbClr val="222222"/>
                </a:solidFill>
                <a:highlight>
                  <a:srgbClr val="FFFFFF"/>
                </a:highlight>
              </a:rPr>
              <a:t>Social support is mainly done by friends as families tend to reject </a:t>
            </a:r>
            <a:r>
              <a:rPr lang="en" sz="1000">
                <a:solidFill>
                  <a:srgbClr val="222222"/>
                </a:solidFill>
                <a:highlight>
                  <a:srgbClr val="FFFFFF"/>
                </a:highlight>
              </a:rPr>
              <a:t>there</a:t>
            </a:r>
            <a:r>
              <a:rPr lang="en" sz="1000">
                <a:solidFill>
                  <a:srgbClr val="222222"/>
                </a:solidFill>
                <a:highlight>
                  <a:srgbClr val="FFFFFF"/>
                </a:highlight>
              </a:rPr>
              <a:t> trans children. However this is more helpful towards transwomen than transmen and can also cause some anxiety because of </a:t>
            </a:r>
            <a:r>
              <a:rPr lang="en" sz="1000">
                <a:solidFill>
                  <a:srgbClr val="222222"/>
                </a:solidFill>
                <a:highlight>
                  <a:srgbClr val="FFFFFF"/>
                </a:highlight>
              </a:rPr>
              <a:t>their</a:t>
            </a:r>
            <a:r>
              <a:rPr lang="en" sz="1000">
                <a:solidFill>
                  <a:srgbClr val="222222"/>
                </a:solidFill>
                <a:highlight>
                  <a:srgbClr val="FFFFFF"/>
                </a:highlight>
              </a:rPr>
              <a:t> identities being disclosed (Pucket, 2019). Familial support is also the strongest.</a:t>
            </a:r>
            <a:endParaRPr sz="1000">
              <a:solidFill>
                <a:srgbClr val="222222"/>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266cf41a3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266cf41a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2342b37f9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2342b37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266cf41a3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f266cf41a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266cf41a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f266cf41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2342b37f9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2342b37f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2342b37f9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2342b37f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152400"/>
            <a:ext cx="9144000" cy="4857765"/>
          </a:xfrm>
          <a:prstGeom prst="rect">
            <a:avLst/>
          </a:prstGeom>
          <a:noFill/>
          <a:ln>
            <a:noFill/>
          </a:ln>
        </p:spPr>
      </p:pic>
      <p:sp>
        <p:nvSpPr>
          <p:cNvPr id="52" name="Google Shape;52;p13"/>
          <p:cNvSpPr txBox="1"/>
          <p:nvPr>
            <p:ph type="ctrTitle"/>
          </p:nvPr>
        </p:nvSpPr>
        <p:spPr>
          <a:xfrm>
            <a:off x="2756850" y="1419375"/>
            <a:ext cx="3512100" cy="23046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5600"/>
              <a:buNone/>
              <a:defRPr sz="5600">
                <a:solidFill>
                  <a:schemeClr val="dk1"/>
                </a:solidFill>
              </a:defRPr>
            </a:lvl1pPr>
            <a:lvl2pPr lvl="1" rtl="0" algn="ctr">
              <a:spcBef>
                <a:spcPts val="0"/>
              </a:spcBef>
              <a:spcAft>
                <a:spcPts val="0"/>
              </a:spcAft>
              <a:buClr>
                <a:schemeClr val="dk1"/>
              </a:buClr>
              <a:buSzPts val="5600"/>
              <a:buNone/>
              <a:defRPr sz="5600">
                <a:solidFill>
                  <a:schemeClr val="dk1"/>
                </a:solidFill>
              </a:defRPr>
            </a:lvl2pPr>
            <a:lvl3pPr lvl="2" rtl="0" algn="ctr">
              <a:spcBef>
                <a:spcPts val="0"/>
              </a:spcBef>
              <a:spcAft>
                <a:spcPts val="0"/>
              </a:spcAft>
              <a:buClr>
                <a:schemeClr val="dk1"/>
              </a:buClr>
              <a:buSzPts val="5600"/>
              <a:buNone/>
              <a:defRPr sz="5600">
                <a:solidFill>
                  <a:schemeClr val="dk1"/>
                </a:solidFill>
              </a:defRPr>
            </a:lvl3pPr>
            <a:lvl4pPr lvl="3" rtl="0" algn="ctr">
              <a:spcBef>
                <a:spcPts val="0"/>
              </a:spcBef>
              <a:spcAft>
                <a:spcPts val="0"/>
              </a:spcAft>
              <a:buClr>
                <a:schemeClr val="dk1"/>
              </a:buClr>
              <a:buSzPts val="5600"/>
              <a:buNone/>
              <a:defRPr sz="5600">
                <a:solidFill>
                  <a:schemeClr val="dk1"/>
                </a:solidFill>
              </a:defRPr>
            </a:lvl4pPr>
            <a:lvl5pPr lvl="4" rtl="0" algn="ctr">
              <a:spcBef>
                <a:spcPts val="0"/>
              </a:spcBef>
              <a:spcAft>
                <a:spcPts val="0"/>
              </a:spcAft>
              <a:buClr>
                <a:schemeClr val="dk1"/>
              </a:buClr>
              <a:buSzPts val="5600"/>
              <a:buNone/>
              <a:defRPr sz="5600">
                <a:solidFill>
                  <a:schemeClr val="dk1"/>
                </a:solidFill>
              </a:defRPr>
            </a:lvl5pPr>
            <a:lvl6pPr lvl="5" rtl="0" algn="ctr">
              <a:spcBef>
                <a:spcPts val="0"/>
              </a:spcBef>
              <a:spcAft>
                <a:spcPts val="0"/>
              </a:spcAft>
              <a:buClr>
                <a:schemeClr val="dk1"/>
              </a:buClr>
              <a:buSzPts val="5600"/>
              <a:buNone/>
              <a:defRPr sz="5600">
                <a:solidFill>
                  <a:schemeClr val="dk1"/>
                </a:solidFill>
              </a:defRPr>
            </a:lvl6pPr>
            <a:lvl7pPr lvl="6" rtl="0" algn="ctr">
              <a:spcBef>
                <a:spcPts val="0"/>
              </a:spcBef>
              <a:spcAft>
                <a:spcPts val="0"/>
              </a:spcAft>
              <a:buClr>
                <a:schemeClr val="dk1"/>
              </a:buClr>
              <a:buSzPts val="5600"/>
              <a:buNone/>
              <a:defRPr sz="5600">
                <a:solidFill>
                  <a:schemeClr val="dk1"/>
                </a:solidFill>
              </a:defRPr>
            </a:lvl7pPr>
            <a:lvl8pPr lvl="7" rtl="0" algn="ctr">
              <a:spcBef>
                <a:spcPts val="0"/>
              </a:spcBef>
              <a:spcAft>
                <a:spcPts val="0"/>
              </a:spcAft>
              <a:buClr>
                <a:schemeClr val="dk1"/>
              </a:buClr>
              <a:buSzPts val="5600"/>
              <a:buNone/>
              <a:defRPr sz="5600">
                <a:solidFill>
                  <a:schemeClr val="dk1"/>
                </a:solidFill>
              </a:defRPr>
            </a:lvl8pPr>
            <a:lvl9pPr lvl="8" rtl="0" algn="ctr">
              <a:spcBef>
                <a:spcPts val="0"/>
              </a:spcBef>
              <a:spcAft>
                <a:spcPts val="0"/>
              </a:spcAft>
              <a:buClr>
                <a:schemeClr val="dk1"/>
              </a:buClr>
              <a:buSzPts val="5600"/>
              <a:buNone/>
              <a:defRPr sz="56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3" name="Shape 53"/>
        <p:cNvGrpSpPr/>
        <p:nvPr/>
      </p:nvGrpSpPr>
      <p:grpSpPr>
        <a:xfrm>
          <a:off x="0" y="0"/>
          <a:ext cx="0" cy="0"/>
          <a:chOff x="0" y="0"/>
          <a:chExt cx="0" cy="0"/>
        </a:xfrm>
      </p:grpSpPr>
      <p:pic>
        <p:nvPicPr>
          <p:cNvPr id="54" name="Google Shape;54;p14"/>
          <p:cNvPicPr preferRelativeResize="0"/>
          <p:nvPr/>
        </p:nvPicPr>
        <p:blipFill>
          <a:blip r:embed="rId2">
            <a:alphaModFix/>
          </a:blip>
          <a:stretch>
            <a:fillRect/>
          </a:stretch>
        </p:blipFill>
        <p:spPr>
          <a:xfrm>
            <a:off x="0" y="3771850"/>
            <a:ext cx="9144000" cy="1295400"/>
          </a:xfrm>
          <a:prstGeom prst="rect">
            <a:avLst/>
          </a:prstGeom>
          <a:noFill/>
          <a:ln>
            <a:noFill/>
          </a:ln>
        </p:spPr>
      </p:pic>
      <p:sp>
        <p:nvSpPr>
          <p:cNvPr id="55" name="Google Shape;55;p14"/>
          <p:cNvSpPr txBox="1"/>
          <p:nvPr>
            <p:ph type="title"/>
          </p:nvPr>
        </p:nvSpPr>
        <p:spPr>
          <a:xfrm>
            <a:off x="855300" y="607400"/>
            <a:ext cx="7433400" cy="3963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4"/>
          <p:cNvSpPr txBox="1"/>
          <p:nvPr>
            <p:ph idx="1" type="body"/>
          </p:nvPr>
        </p:nvSpPr>
        <p:spPr>
          <a:xfrm>
            <a:off x="855300" y="1201550"/>
            <a:ext cx="2315700" cy="2624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7" name="Google Shape;57;p14"/>
          <p:cNvSpPr txBox="1"/>
          <p:nvPr>
            <p:ph idx="2" type="body"/>
          </p:nvPr>
        </p:nvSpPr>
        <p:spPr>
          <a:xfrm>
            <a:off x="3414200" y="1201550"/>
            <a:ext cx="2315700" cy="2624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8" name="Google Shape;58;p14"/>
          <p:cNvSpPr txBox="1"/>
          <p:nvPr>
            <p:ph idx="3" type="body"/>
          </p:nvPr>
        </p:nvSpPr>
        <p:spPr>
          <a:xfrm>
            <a:off x="5973099" y="1201550"/>
            <a:ext cx="2315700" cy="2624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9" name="Google Shape;59;p14"/>
          <p:cNvSpPr txBox="1"/>
          <p:nvPr>
            <p:ph idx="12" type="sldNum"/>
          </p:nvPr>
        </p:nvSpPr>
        <p:spPr>
          <a:xfrm>
            <a:off x="8480584" y="47218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bg>
      <p:bgPr>
        <a:solidFill>
          <a:schemeClr val="dk1"/>
        </a:solidFill>
      </p:bgPr>
    </p:bg>
    <p:spTree>
      <p:nvGrpSpPr>
        <p:cNvPr id="60" name="Shape 60"/>
        <p:cNvGrpSpPr/>
        <p:nvPr/>
      </p:nvGrpSpPr>
      <p:grpSpPr>
        <a:xfrm>
          <a:off x="0" y="0"/>
          <a:ext cx="0" cy="0"/>
          <a:chOff x="0" y="0"/>
          <a:chExt cx="0" cy="0"/>
        </a:xfrm>
      </p:grpSpPr>
      <p:pic>
        <p:nvPicPr>
          <p:cNvPr id="61" name="Google Shape;61;p15"/>
          <p:cNvPicPr preferRelativeResize="0"/>
          <p:nvPr/>
        </p:nvPicPr>
        <p:blipFill>
          <a:blip r:embed="rId2">
            <a:alphaModFix/>
          </a:blip>
          <a:stretch>
            <a:fillRect/>
          </a:stretch>
        </p:blipFill>
        <p:spPr>
          <a:xfrm>
            <a:off x="0" y="223825"/>
            <a:ext cx="9144000" cy="4695825"/>
          </a:xfrm>
          <a:prstGeom prst="rect">
            <a:avLst/>
          </a:prstGeom>
          <a:noFill/>
          <a:ln>
            <a:noFill/>
          </a:ln>
        </p:spPr>
      </p:pic>
      <p:sp>
        <p:nvSpPr>
          <p:cNvPr id="62" name="Google Shape;62;p15"/>
          <p:cNvSpPr txBox="1"/>
          <p:nvPr>
            <p:ph type="ctrTitle"/>
          </p:nvPr>
        </p:nvSpPr>
        <p:spPr>
          <a:xfrm>
            <a:off x="2704650" y="1517188"/>
            <a:ext cx="3615600" cy="1165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63" name="Google Shape;63;p15"/>
          <p:cNvSpPr txBox="1"/>
          <p:nvPr>
            <p:ph idx="1" type="subTitle"/>
          </p:nvPr>
        </p:nvSpPr>
        <p:spPr>
          <a:xfrm>
            <a:off x="2956900" y="2779413"/>
            <a:ext cx="3111000" cy="8469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1800"/>
              <a:buNone/>
              <a:defRPr>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ouble scribble">
  <p:cSld name="BLANK_1">
    <p:spTree>
      <p:nvGrpSpPr>
        <p:cNvPr id="64" name="Shape 64"/>
        <p:cNvGrpSpPr/>
        <p:nvPr/>
      </p:nvGrpSpPr>
      <p:grpSpPr>
        <a:xfrm>
          <a:off x="0" y="0"/>
          <a:ext cx="0" cy="0"/>
          <a:chOff x="0" y="0"/>
          <a:chExt cx="0" cy="0"/>
        </a:xfrm>
      </p:grpSpPr>
      <p:sp>
        <p:nvSpPr>
          <p:cNvPr id="65" name="Google Shape;65;p16"/>
          <p:cNvSpPr txBox="1"/>
          <p:nvPr>
            <p:ph idx="12" type="sldNum"/>
          </p:nvPr>
        </p:nvSpPr>
        <p:spPr>
          <a:xfrm>
            <a:off x="8480584" y="47218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66" name="Google Shape;66;p16"/>
          <p:cNvGrpSpPr/>
          <p:nvPr/>
        </p:nvGrpSpPr>
        <p:grpSpPr>
          <a:xfrm>
            <a:off x="0" y="76197"/>
            <a:ext cx="9136444" cy="808889"/>
            <a:chOff x="0" y="1979997"/>
            <a:chExt cx="9136444" cy="808889"/>
          </a:xfrm>
        </p:grpSpPr>
        <p:pic>
          <p:nvPicPr>
            <p:cNvPr id="67" name="Google Shape;67;p16"/>
            <p:cNvPicPr preferRelativeResize="0"/>
            <p:nvPr/>
          </p:nvPicPr>
          <p:blipFill>
            <a:blip r:embed="rId2">
              <a:alphaModFix/>
            </a:blip>
            <a:stretch>
              <a:fillRect/>
            </a:stretch>
          </p:blipFill>
          <p:spPr>
            <a:xfrm>
              <a:off x="0" y="1979997"/>
              <a:ext cx="4568501" cy="692416"/>
            </a:xfrm>
            <a:prstGeom prst="rect">
              <a:avLst/>
            </a:prstGeom>
            <a:noFill/>
            <a:ln>
              <a:noFill/>
            </a:ln>
          </p:spPr>
        </p:pic>
        <p:pic>
          <p:nvPicPr>
            <p:cNvPr id="68" name="Google Shape;68;p16"/>
            <p:cNvPicPr preferRelativeResize="0"/>
            <p:nvPr/>
          </p:nvPicPr>
          <p:blipFill>
            <a:blip r:embed="rId2">
              <a:alphaModFix/>
            </a:blip>
            <a:stretch>
              <a:fillRect/>
            </a:stretch>
          </p:blipFill>
          <p:spPr>
            <a:xfrm rot="10800000">
              <a:off x="4567943" y="2096469"/>
              <a:ext cx="4568501" cy="692416"/>
            </a:xfrm>
            <a:prstGeom prst="rect">
              <a:avLst/>
            </a:prstGeom>
            <a:noFill/>
            <a:ln>
              <a:noFill/>
            </a:ln>
          </p:spPr>
        </p:pic>
      </p:grpSp>
      <p:grpSp>
        <p:nvGrpSpPr>
          <p:cNvPr id="69" name="Google Shape;69;p16"/>
          <p:cNvGrpSpPr/>
          <p:nvPr/>
        </p:nvGrpSpPr>
        <p:grpSpPr>
          <a:xfrm>
            <a:off x="7" y="4246796"/>
            <a:ext cx="9136432" cy="820516"/>
            <a:chOff x="7" y="3167771"/>
            <a:chExt cx="9136432" cy="820516"/>
          </a:xfrm>
        </p:grpSpPr>
        <p:pic>
          <p:nvPicPr>
            <p:cNvPr id="70" name="Google Shape;70;p16"/>
            <p:cNvPicPr preferRelativeResize="0"/>
            <p:nvPr/>
          </p:nvPicPr>
          <p:blipFill>
            <a:blip r:embed="rId3">
              <a:alphaModFix/>
            </a:blip>
            <a:stretch>
              <a:fillRect/>
            </a:stretch>
          </p:blipFill>
          <p:spPr>
            <a:xfrm>
              <a:off x="4567938" y="3167771"/>
              <a:ext cx="4568501" cy="544883"/>
            </a:xfrm>
            <a:prstGeom prst="rect">
              <a:avLst/>
            </a:prstGeom>
            <a:noFill/>
            <a:ln>
              <a:noFill/>
            </a:ln>
          </p:spPr>
        </p:pic>
        <p:pic>
          <p:nvPicPr>
            <p:cNvPr id="71" name="Google Shape;71;p16"/>
            <p:cNvPicPr preferRelativeResize="0"/>
            <p:nvPr/>
          </p:nvPicPr>
          <p:blipFill>
            <a:blip r:embed="rId3">
              <a:alphaModFix/>
            </a:blip>
            <a:stretch>
              <a:fillRect/>
            </a:stretch>
          </p:blipFill>
          <p:spPr>
            <a:xfrm rot="10800000">
              <a:off x="7" y="3443262"/>
              <a:ext cx="4569624" cy="54502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plannedparenthood.org/learn/gender-identity/transgender" TargetMode="External"/><Relationship Id="rId4" Type="http://schemas.openxmlformats.org/officeDocument/2006/relationships/hyperlink" Target="https://www.plannedparenthood.org/learn/gender-identity/sex-gender-identity/what-are-gender-roles-and-stereotypes" TargetMode="External"/><Relationship Id="rId5" Type="http://schemas.openxmlformats.org/officeDocument/2006/relationships/image" Target="../media/image9.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3.png"/><Relationship Id="rId13" Type="http://schemas.openxmlformats.org/officeDocument/2006/relationships/image" Target="../media/image31.png"/><Relationship Id="rId12" Type="http://schemas.openxmlformats.org/officeDocument/2006/relationships/image" Target="../media/image22.png"/><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24.png"/><Relationship Id="rId9" Type="http://schemas.openxmlformats.org/officeDocument/2006/relationships/image" Target="../media/image18.png"/><Relationship Id="rId14"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20.png"/><Relationship Id="rId7" Type="http://schemas.openxmlformats.org/officeDocument/2006/relationships/image" Target="../media/image13.png"/><Relationship Id="rId8" Type="http://schemas.openxmlformats.org/officeDocument/2006/relationships/image" Target="../media/image17.png"/></Relationships>
</file>

<file path=ppt/slides/_rels/slide21.xml.rels><?xml version="1.0" encoding="UTF-8" standalone="yes"?><Relationships xmlns="http://schemas.openxmlformats.org/package/2006/relationships"><Relationship Id="rId10" Type="http://schemas.openxmlformats.org/officeDocument/2006/relationships/hyperlink" Target="https://www.hrc.org/resources/be-an-ally-support-trans-equality" TargetMode="External"/><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transequality.org/sites/default/files/docs/usts/USTS-Full-Report-Dec17.pdf" TargetMode="External"/><Relationship Id="rId4" Type="http://schemas.openxmlformats.org/officeDocument/2006/relationships/hyperlink" Target="https://transequality.org/issues/resources/frequently-asked-questions-about-transgender-people" TargetMode="External"/><Relationship Id="rId9" Type="http://schemas.openxmlformats.org/officeDocument/2006/relationships/hyperlink" Target="https://www.glaad.org/blog/glaad-examines-ten-years-transgender-images-television-more-half-were-negative-or-defamatory" TargetMode="External"/><Relationship Id="rId5" Type="http://schemas.openxmlformats.org/officeDocument/2006/relationships/hyperlink" Target="https://www.plannedparenthood.org/planned-parenthood-northern-california/get-care/trans-health-services" TargetMode="External"/><Relationship Id="rId6" Type="http://schemas.openxmlformats.org/officeDocument/2006/relationships/hyperlink" Target="https://www.glaad.org/transgender/transfaq" TargetMode="External"/><Relationship Id="rId7" Type="http://schemas.openxmlformats.org/officeDocument/2006/relationships/hyperlink" Target="https://www.thetrevorproject.org/trvr_support_center/trans-gender-identity/" TargetMode="External"/><Relationship Id="rId8" Type="http://schemas.openxmlformats.org/officeDocument/2006/relationships/hyperlink" Target="https://www.nhs.uk/conditions/gender-dysphori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p:nvPr/>
        </p:nvSpPr>
        <p:spPr>
          <a:xfrm>
            <a:off x="1698450" y="137550"/>
            <a:ext cx="5482500" cy="675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77" name="Google Shape;77;p17"/>
          <p:cNvSpPr/>
          <p:nvPr/>
        </p:nvSpPr>
        <p:spPr>
          <a:xfrm>
            <a:off x="2091125" y="4425400"/>
            <a:ext cx="4591800" cy="598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78" name="Google Shape;78;p17"/>
          <p:cNvSpPr txBox="1"/>
          <p:nvPr>
            <p:ph idx="4294967295" type="ctrTitle"/>
          </p:nvPr>
        </p:nvSpPr>
        <p:spPr>
          <a:xfrm>
            <a:off x="2052600" y="76200"/>
            <a:ext cx="5038800" cy="6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930">
                <a:solidFill>
                  <a:srgbClr val="333333"/>
                </a:solidFill>
                <a:latin typeface="Merriweather"/>
                <a:ea typeface="Merriweather"/>
                <a:cs typeface="Merriweather"/>
                <a:sym typeface="Merriweather"/>
              </a:rPr>
              <a:t>Gender </a:t>
            </a:r>
            <a:r>
              <a:rPr b="1" lang="en" sz="3930">
                <a:solidFill>
                  <a:srgbClr val="FF0000"/>
                </a:solidFill>
                <a:latin typeface="Merriweather"/>
                <a:ea typeface="Merriweather"/>
                <a:cs typeface="Merriweather"/>
                <a:sym typeface="Merriweather"/>
              </a:rPr>
              <a:t>In</a:t>
            </a:r>
            <a:r>
              <a:rPr b="1" lang="en" sz="3930">
                <a:solidFill>
                  <a:srgbClr val="333333"/>
                </a:solidFill>
                <a:latin typeface="Merriweather"/>
                <a:ea typeface="Merriweather"/>
                <a:cs typeface="Merriweather"/>
                <a:sym typeface="Merriweather"/>
              </a:rPr>
              <a:t>equality</a:t>
            </a:r>
            <a:endParaRPr b="1" sz="3930">
              <a:solidFill>
                <a:srgbClr val="333333"/>
              </a:solidFill>
              <a:latin typeface="Merriweather"/>
              <a:ea typeface="Merriweather"/>
              <a:cs typeface="Merriweather"/>
              <a:sym typeface="Merriweather"/>
            </a:endParaRPr>
          </a:p>
        </p:txBody>
      </p:sp>
      <p:sp>
        <p:nvSpPr>
          <p:cNvPr id="79" name="Google Shape;79;p17"/>
          <p:cNvSpPr txBox="1"/>
          <p:nvPr/>
        </p:nvSpPr>
        <p:spPr>
          <a:xfrm>
            <a:off x="2133575" y="4455400"/>
            <a:ext cx="5256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Merriweather"/>
                <a:ea typeface="Merriweather"/>
                <a:cs typeface="Merriweather"/>
                <a:sym typeface="Merriweather"/>
              </a:rPr>
              <a:t>The Transgender Community</a:t>
            </a:r>
            <a:endParaRPr b="1" sz="2300">
              <a:latin typeface="Merriweather"/>
              <a:ea typeface="Merriweather"/>
              <a:cs typeface="Merriweather"/>
              <a:sym typeface="Merriweather"/>
            </a:endParaRPr>
          </a:p>
        </p:txBody>
      </p:sp>
      <p:pic>
        <p:nvPicPr>
          <p:cNvPr id="80" name="Google Shape;80;p17"/>
          <p:cNvPicPr preferRelativeResize="0"/>
          <p:nvPr/>
        </p:nvPicPr>
        <p:blipFill>
          <a:blip r:embed="rId4">
            <a:alphaModFix/>
          </a:blip>
          <a:stretch>
            <a:fillRect/>
          </a:stretch>
        </p:blipFill>
        <p:spPr>
          <a:xfrm>
            <a:off x="2807300" y="812550"/>
            <a:ext cx="3306927" cy="3612818"/>
          </a:xfrm>
          <a:prstGeom prst="rect">
            <a:avLst/>
          </a:prstGeom>
          <a:noFill/>
          <a:ln>
            <a:noFill/>
          </a:ln>
        </p:spPr>
      </p:pic>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 name="Google Shape;82;p17"/>
          <p:cNvSpPr/>
          <p:nvPr/>
        </p:nvSpPr>
        <p:spPr>
          <a:xfrm>
            <a:off x="3785100" y="4170975"/>
            <a:ext cx="1132200" cy="254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83" name="Google Shape;83;p17"/>
          <p:cNvSpPr txBox="1"/>
          <p:nvPr/>
        </p:nvSpPr>
        <p:spPr>
          <a:xfrm>
            <a:off x="3770463" y="4136625"/>
            <a:ext cx="1380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1"/>
                </a:solidFill>
                <a:latin typeface="Merriweather"/>
                <a:ea typeface="Merriweather"/>
                <a:cs typeface="Merriweather"/>
                <a:sym typeface="Merriweather"/>
              </a:rPr>
              <a:t>Artist: Wicketcity</a:t>
            </a:r>
            <a:endParaRPr sz="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4294967295" type="title"/>
          </p:nvPr>
        </p:nvSpPr>
        <p:spPr>
          <a:xfrm>
            <a:off x="660550" y="708750"/>
            <a:ext cx="8134200" cy="52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latin typeface="Merriweather"/>
                <a:ea typeface="Merriweather"/>
                <a:cs typeface="Merriweather"/>
                <a:sym typeface="Merriweather"/>
              </a:rPr>
              <a:t>Negative Media </a:t>
            </a:r>
            <a:r>
              <a:rPr b="1" lang="en" u="sng">
                <a:latin typeface="Merriweather"/>
                <a:ea typeface="Merriweather"/>
                <a:cs typeface="Merriweather"/>
                <a:sym typeface="Merriweather"/>
              </a:rPr>
              <a:t>Representation</a:t>
            </a:r>
            <a:r>
              <a:rPr b="1" lang="en" u="sng">
                <a:latin typeface="Merriweather"/>
                <a:ea typeface="Merriweather"/>
                <a:cs typeface="Merriweather"/>
                <a:sym typeface="Merriweather"/>
              </a:rPr>
              <a:t> of Trans people</a:t>
            </a:r>
            <a:endParaRPr b="1" u="sng">
              <a:latin typeface="Merriweather"/>
              <a:ea typeface="Merriweather"/>
              <a:cs typeface="Merriweather"/>
              <a:sym typeface="Merriweather"/>
            </a:endParaRPr>
          </a:p>
        </p:txBody>
      </p:sp>
      <p:sp>
        <p:nvSpPr>
          <p:cNvPr id="150" name="Google Shape;150;p26"/>
          <p:cNvSpPr txBox="1"/>
          <p:nvPr>
            <p:ph idx="4294967295" type="body"/>
          </p:nvPr>
        </p:nvSpPr>
        <p:spPr>
          <a:xfrm>
            <a:off x="3587000" y="1385475"/>
            <a:ext cx="5115300" cy="3186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000">
                <a:solidFill>
                  <a:schemeClr val="dk1"/>
                </a:solidFill>
                <a:highlight>
                  <a:srgbClr val="FFFFFF"/>
                </a:highlight>
                <a:latin typeface="Merriweather"/>
                <a:ea typeface="Merriweather"/>
                <a:cs typeface="Merriweather"/>
                <a:sym typeface="Merriweather"/>
              </a:rPr>
              <a:t>In a 10 year study from 2002 to 2012, GLAAD found that offensive representations and storylines were found on every major broadcast network and seven different cable networks of 101 different episodes, demonstrating that the problem remains widespread.</a:t>
            </a:r>
            <a:endParaRPr sz="1000">
              <a:solidFill>
                <a:schemeClr val="dk1"/>
              </a:solidFill>
              <a:highlight>
                <a:srgbClr val="FFFFFF"/>
              </a:highlight>
              <a:latin typeface="Merriweather"/>
              <a:ea typeface="Merriweather"/>
              <a:cs typeface="Merriweather"/>
              <a:sym typeface="Merriweather"/>
            </a:endParaRPr>
          </a:p>
          <a:p>
            <a:pPr indent="-298450" lvl="0" marL="596900" rtl="0" algn="l">
              <a:lnSpc>
                <a:spcPct val="95000"/>
              </a:lnSpc>
              <a:spcBef>
                <a:spcPts val="1000"/>
              </a:spcBef>
              <a:spcAft>
                <a:spcPts val="0"/>
              </a:spcAft>
              <a:buClr>
                <a:schemeClr val="dk1"/>
              </a:buClr>
              <a:buSzPts val="1100"/>
              <a:buFont typeface="Merriweather"/>
              <a:buChar char="●"/>
            </a:pPr>
            <a:r>
              <a:rPr lang="en" sz="1100">
                <a:solidFill>
                  <a:schemeClr val="dk1"/>
                </a:solidFill>
                <a:highlight>
                  <a:srgbClr val="FFFFFF"/>
                </a:highlight>
                <a:latin typeface="Merriweather"/>
                <a:ea typeface="Merriweather"/>
                <a:cs typeface="Merriweather"/>
                <a:sym typeface="Merriweather"/>
              </a:rPr>
              <a:t>Transgender characters were cast in a "victim" role at least 40% of the time.</a:t>
            </a:r>
            <a:endParaRPr sz="1100">
              <a:solidFill>
                <a:schemeClr val="dk1"/>
              </a:solidFill>
              <a:highlight>
                <a:srgbClr val="FFFFFF"/>
              </a:highlight>
              <a:latin typeface="Merriweather"/>
              <a:ea typeface="Merriweather"/>
              <a:cs typeface="Merriweather"/>
              <a:sym typeface="Merriweather"/>
            </a:endParaRPr>
          </a:p>
          <a:p>
            <a:pPr indent="-298450" lvl="0" marL="596900" rtl="0" algn="l">
              <a:lnSpc>
                <a:spcPct val="95000"/>
              </a:lnSpc>
              <a:spcBef>
                <a:spcPts val="1000"/>
              </a:spcBef>
              <a:spcAft>
                <a:spcPts val="0"/>
              </a:spcAft>
              <a:buClr>
                <a:schemeClr val="dk1"/>
              </a:buClr>
              <a:buSzPts val="1100"/>
              <a:buFont typeface="Merriweather"/>
              <a:buChar char="●"/>
            </a:pPr>
            <a:r>
              <a:rPr lang="en" sz="1100">
                <a:solidFill>
                  <a:schemeClr val="dk1"/>
                </a:solidFill>
                <a:highlight>
                  <a:srgbClr val="FFFFFF"/>
                </a:highlight>
                <a:latin typeface="Merriweather"/>
                <a:ea typeface="Merriweather"/>
                <a:cs typeface="Merriweather"/>
                <a:sym typeface="Merriweather"/>
              </a:rPr>
              <a:t>Transgender characters were cast as killers or villains in at least 21% of the catalogued episodes and storylines.</a:t>
            </a:r>
            <a:endParaRPr sz="1100">
              <a:solidFill>
                <a:schemeClr val="dk1"/>
              </a:solidFill>
              <a:highlight>
                <a:srgbClr val="FFFFFF"/>
              </a:highlight>
              <a:latin typeface="Merriweather"/>
              <a:ea typeface="Merriweather"/>
              <a:cs typeface="Merriweather"/>
              <a:sym typeface="Merriweather"/>
            </a:endParaRPr>
          </a:p>
          <a:p>
            <a:pPr indent="-298450" lvl="0" marL="596900" rtl="0" algn="l">
              <a:lnSpc>
                <a:spcPct val="95000"/>
              </a:lnSpc>
              <a:spcBef>
                <a:spcPts val="1000"/>
              </a:spcBef>
              <a:spcAft>
                <a:spcPts val="0"/>
              </a:spcAft>
              <a:buClr>
                <a:schemeClr val="dk1"/>
              </a:buClr>
              <a:buSzPts val="1100"/>
              <a:buFont typeface="Merriweather"/>
              <a:buChar char="●"/>
            </a:pPr>
            <a:r>
              <a:rPr lang="en" sz="1100">
                <a:solidFill>
                  <a:schemeClr val="dk1"/>
                </a:solidFill>
                <a:highlight>
                  <a:srgbClr val="FFFFFF"/>
                </a:highlight>
                <a:latin typeface="Merriweather"/>
                <a:ea typeface="Merriweather"/>
                <a:cs typeface="Merriweather"/>
                <a:sym typeface="Merriweather"/>
              </a:rPr>
              <a:t>The most common profession transgender characters were depicted as having was that of sex workers, which a fifth of all characters were depicted as (20%).</a:t>
            </a:r>
            <a:endParaRPr sz="1100">
              <a:solidFill>
                <a:schemeClr val="dk1"/>
              </a:solidFill>
              <a:highlight>
                <a:srgbClr val="FFFFFF"/>
              </a:highlight>
              <a:latin typeface="Merriweather"/>
              <a:ea typeface="Merriweather"/>
              <a:cs typeface="Merriweather"/>
              <a:sym typeface="Merriweather"/>
            </a:endParaRPr>
          </a:p>
          <a:p>
            <a:pPr indent="-298450" lvl="0" marL="596900" rtl="0" algn="l">
              <a:lnSpc>
                <a:spcPct val="95000"/>
              </a:lnSpc>
              <a:spcBef>
                <a:spcPts val="1000"/>
              </a:spcBef>
              <a:spcAft>
                <a:spcPts val="0"/>
              </a:spcAft>
              <a:buClr>
                <a:schemeClr val="dk1"/>
              </a:buClr>
              <a:buSzPts val="1100"/>
              <a:buFont typeface="Merriweather"/>
              <a:buChar char="●"/>
            </a:pPr>
            <a:r>
              <a:rPr lang="en" sz="1100">
                <a:solidFill>
                  <a:schemeClr val="dk1"/>
                </a:solidFill>
                <a:highlight>
                  <a:srgbClr val="FFFFFF"/>
                </a:highlight>
                <a:latin typeface="Merriweather"/>
                <a:ea typeface="Merriweather"/>
                <a:cs typeface="Merriweather"/>
                <a:sym typeface="Merriweather"/>
              </a:rPr>
              <a:t>Anti-transgender slurs, language and dialogue was present in at least 61% of the catalogued episodes and storylines.</a:t>
            </a:r>
            <a:endParaRPr sz="1100">
              <a:solidFill>
                <a:schemeClr val="dk1"/>
              </a:solidFill>
              <a:highlight>
                <a:srgbClr val="FFFFFF"/>
              </a:highlight>
              <a:latin typeface="Merriweather"/>
              <a:ea typeface="Merriweather"/>
              <a:cs typeface="Merriweather"/>
              <a:sym typeface="Merriweather"/>
            </a:endParaRPr>
          </a:p>
          <a:p>
            <a:pPr indent="0" lvl="0" marL="0" rtl="0" algn="l">
              <a:lnSpc>
                <a:spcPct val="95000"/>
              </a:lnSpc>
              <a:spcBef>
                <a:spcPts val="1000"/>
              </a:spcBef>
              <a:spcAft>
                <a:spcPts val="0"/>
              </a:spcAft>
              <a:buNone/>
            </a:pPr>
            <a:r>
              <a:rPr b="1" lang="en" sz="1100">
                <a:solidFill>
                  <a:schemeClr val="dk1"/>
                </a:solidFill>
                <a:latin typeface="Merriweather"/>
                <a:ea typeface="Merriweather"/>
                <a:cs typeface="Merriweather"/>
                <a:sym typeface="Merriweather"/>
              </a:rPr>
              <a:t>Source: GLAAD</a:t>
            </a:r>
            <a:endParaRPr b="1" sz="1100">
              <a:solidFill>
                <a:schemeClr val="dk1"/>
              </a:solidFill>
              <a:latin typeface="Merriweather"/>
              <a:ea typeface="Merriweather"/>
              <a:cs typeface="Merriweather"/>
              <a:sym typeface="Merriweather"/>
            </a:endParaRPr>
          </a:p>
        </p:txBody>
      </p:sp>
      <p:sp>
        <p:nvSpPr>
          <p:cNvPr id="151" name="Google Shape;151;p26"/>
          <p:cNvSpPr txBox="1"/>
          <p:nvPr>
            <p:ph idx="12" type="sldNum"/>
          </p:nvPr>
        </p:nvSpPr>
        <p:spPr>
          <a:xfrm>
            <a:off x="8480584" y="47218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2" name="Google Shape;152;p26"/>
          <p:cNvPicPr preferRelativeResize="0"/>
          <p:nvPr/>
        </p:nvPicPr>
        <p:blipFill>
          <a:blip r:embed="rId3">
            <a:alphaModFix/>
          </a:blip>
          <a:stretch>
            <a:fillRect/>
          </a:stretch>
        </p:blipFill>
        <p:spPr>
          <a:xfrm>
            <a:off x="660550" y="1296900"/>
            <a:ext cx="2698800" cy="1775525"/>
          </a:xfrm>
          <a:prstGeom prst="rect">
            <a:avLst/>
          </a:prstGeom>
          <a:noFill/>
          <a:ln>
            <a:noFill/>
          </a:ln>
        </p:spPr>
      </p:pic>
      <p:pic>
        <p:nvPicPr>
          <p:cNvPr id="153" name="Google Shape;153;p26"/>
          <p:cNvPicPr preferRelativeResize="0"/>
          <p:nvPr/>
        </p:nvPicPr>
        <p:blipFill>
          <a:blip r:embed="rId4">
            <a:alphaModFix/>
          </a:blip>
          <a:stretch>
            <a:fillRect/>
          </a:stretch>
        </p:blipFill>
        <p:spPr>
          <a:xfrm>
            <a:off x="660550" y="3072425"/>
            <a:ext cx="2698801" cy="14993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latin typeface="Merriweather"/>
                <a:ea typeface="Merriweather"/>
                <a:cs typeface="Merriweather"/>
                <a:sym typeface="Merriweather"/>
              </a:rPr>
              <a:t>Culture and Ethnicity </a:t>
            </a:r>
            <a:endParaRPr b="1" u="sng">
              <a:latin typeface="Merriweather"/>
              <a:ea typeface="Merriweather"/>
              <a:cs typeface="Merriweather"/>
              <a:sym typeface="Merriweather"/>
            </a:endParaRPr>
          </a:p>
        </p:txBody>
      </p:sp>
      <p:sp>
        <p:nvSpPr>
          <p:cNvPr id="159" name="Google Shape;15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0" name="Google Shape;160;p27"/>
          <p:cNvSpPr txBox="1"/>
          <p:nvPr>
            <p:ph idx="1" type="body"/>
          </p:nvPr>
        </p:nvSpPr>
        <p:spPr>
          <a:xfrm>
            <a:off x="311700" y="1017725"/>
            <a:ext cx="8520600" cy="39717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Many cultures have different views and names to describe gender identities</a:t>
            </a:r>
            <a:endParaRPr>
              <a:solidFill>
                <a:schemeClr val="dk1"/>
              </a:solidFill>
              <a:latin typeface="Merriweather"/>
              <a:ea typeface="Merriweather"/>
              <a:cs typeface="Merriweather"/>
              <a:sym typeface="Merriweather"/>
            </a:endParaRPr>
          </a:p>
          <a:p>
            <a:pPr indent="-342900" lvl="0" marL="457200" rtl="0" algn="l">
              <a:spcBef>
                <a:spcPts val="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India has hijaras and kothis (Elischberger, 2018)</a:t>
            </a:r>
            <a:endParaRPr>
              <a:solidFill>
                <a:schemeClr val="dk1"/>
              </a:solidFill>
              <a:latin typeface="Merriweather"/>
              <a:ea typeface="Merriweather"/>
              <a:cs typeface="Merriweather"/>
              <a:sym typeface="Merriweather"/>
            </a:endParaRPr>
          </a:p>
          <a:p>
            <a:pPr indent="-317500" lvl="2" marL="13716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Hijaras can identify as a third gender or as women</a:t>
            </a:r>
            <a:endParaRPr>
              <a:solidFill>
                <a:schemeClr val="dk1"/>
              </a:solidFill>
              <a:latin typeface="Merriweather"/>
              <a:ea typeface="Merriweather"/>
              <a:cs typeface="Merriweather"/>
              <a:sym typeface="Merriweather"/>
            </a:endParaRPr>
          </a:p>
          <a:p>
            <a:pPr indent="-317500" lvl="2" marL="13716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Kothis are feminine men who are homosexual and may identify as women (definition is still unclear)</a:t>
            </a:r>
            <a:endParaRPr>
              <a:solidFill>
                <a:schemeClr val="dk1"/>
              </a:solidFill>
              <a:latin typeface="Merriweather"/>
              <a:ea typeface="Merriweather"/>
              <a:cs typeface="Merriweather"/>
              <a:sym typeface="Merriweather"/>
            </a:endParaRPr>
          </a:p>
          <a:p>
            <a:pPr indent="-317500" lvl="2" marL="13716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These people still face stigma and discrimination; live in poverty</a:t>
            </a:r>
            <a:endParaRPr>
              <a:solidFill>
                <a:schemeClr val="dk1"/>
              </a:solidFill>
              <a:latin typeface="Merriweather"/>
              <a:ea typeface="Merriweather"/>
              <a:cs typeface="Merriweather"/>
              <a:sym typeface="Merriweather"/>
            </a:endParaRPr>
          </a:p>
          <a:p>
            <a:pPr indent="-342900" lvl="0" marL="457200" rtl="0" algn="l">
              <a:spcBef>
                <a:spcPts val="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Mexico has Muxes (Diehl, 2017)</a:t>
            </a:r>
            <a:endParaRPr>
              <a:solidFill>
                <a:schemeClr val="dk1"/>
              </a:solidFill>
              <a:latin typeface="Merriweather"/>
              <a:ea typeface="Merriweather"/>
              <a:cs typeface="Merriweather"/>
              <a:sym typeface="Merriweather"/>
            </a:endParaRPr>
          </a:p>
          <a:p>
            <a:pPr indent="-317500" lvl="1" marL="9144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Other identities include Brazilian </a:t>
            </a:r>
            <a:r>
              <a:rPr i="1" lang="en">
                <a:solidFill>
                  <a:schemeClr val="dk1"/>
                </a:solidFill>
                <a:latin typeface="Merriweather"/>
                <a:ea typeface="Merriweather"/>
                <a:cs typeface="Merriweather"/>
                <a:sym typeface="Merriweather"/>
              </a:rPr>
              <a:t>travestis</a:t>
            </a:r>
            <a:r>
              <a:rPr lang="en">
                <a:solidFill>
                  <a:schemeClr val="dk1"/>
                </a:solidFill>
                <a:latin typeface="Merriweather"/>
                <a:ea typeface="Merriweather"/>
                <a:cs typeface="Merriweather"/>
                <a:sym typeface="Merriweather"/>
              </a:rPr>
              <a:t>, Indian </a:t>
            </a:r>
            <a:r>
              <a:rPr i="1" lang="en">
                <a:solidFill>
                  <a:schemeClr val="dk1"/>
                </a:solidFill>
                <a:latin typeface="Merriweather"/>
                <a:ea typeface="Merriweather"/>
                <a:cs typeface="Merriweather"/>
                <a:sym typeface="Merriweather"/>
              </a:rPr>
              <a:t>hijras</a:t>
            </a:r>
            <a:r>
              <a:rPr lang="en">
                <a:solidFill>
                  <a:schemeClr val="dk1"/>
                </a:solidFill>
                <a:latin typeface="Merriweather"/>
                <a:ea typeface="Merriweather"/>
                <a:cs typeface="Merriweather"/>
                <a:sym typeface="Merriweather"/>
              </a:rPr>
              <a:t>, Mexican </a:t>
            </a:r>
            <a:r>
              <a:rPr i="1" lang="en">
                <a:solidFill>
                  <a:schemeClr val="dk1"/>
                </a:solidFill>
                <a:latin typeface="Merriweather"/>
                <a:ea typeface="Merriweather"/>
                <a:cs typeface="Merriweather"/>
                <a:sym typeface="Merriweather"/>
              </a:rPr>
              <a:t>muxes</a:t>
            </a:r>
            <a:r>
              <a:rPr lang="en">
                <a:solidFill>
                  <a:schemeClr val="dk1"/>
                </a:solidFill>
                <a:latin typeface="Merriweather"/>
                <a:ea typeface="Merriweather"/>
                <a:cs typeface="Merriweather"/>
                <a:sym typeface="Merriweather"/>
              </a:rPr>
              <a:t>,</a:t>
            </a:r>
            <a:r>
              <a:rPr lang="en">
                <a:solidFill>
                  <a:schemeClr val="dk1"/>
                </a:solidFill>
                <a:latin typeface="Merriweather"/>
                <a:ea typeface="Merriweather"/>
                <a:cs typeface="Merriweather"/>
                <a:sym typeface="Merriweather"/>
              </a:rPr>
              <a:t> </a:t>
            </a:r>
            <a:r>
              <a:rPr i="1" lang="en">
                <a:solidFill>
                  <a:schemeClr val="dk1"/>
                </a:solidFill>
                <a:latin typeface="Merriweather"/>
                <a:ea typeface="Merriweather"/>
                <a:cs typeface="Merriweather"/>
                <a:sym typeface="Merriweather"/>
              </a:rPr>
              <a:t>Fa’afafine</a:t>
            </a:r>
            <a:r>
              <a:rPr lang="en">
                <a:solidFill>
                  <a:schemeClr val="dk1"/>
                </a:solidFill>
                <a:latin typeface="Merriweather"/>
                <a:ea typeface="Merriweather"/>
                <a:cs typeface="Merriweather"/>
                <a:sym typeface="Merriweather"/>
              </a:rPr>
              <a:t> in Samoa, the </a:t>
            </a:r>
            <a:r>
              <a:rPr i="1" lang="en">
                <a:solidFill>
                  <a:schemeClr val="dk1"/>
                </a:solidFill>
                <a:latin typeface="Merriweather"/>
                <a:ea typeface="Merriweather"/>
                <a:cs typeface="Merriweather"/>
                <a:sym typeface="Merriweather"/>
              </a:rPr>
              <a:t>xanith</a:t>
            </a:r>
            <a:r>
              <a:rPr lang="en">
                <a:solidFill>
                  <a:schemeClr val="dk1"/>
                </a:solidFill>
                <a:latin typeface="Merriweather"/>
                <a:ea typeface="Merriweather"/>
                <a:cs typeface="Merriweather"/>
                <a:sym typeface="Merriweather"/>
              </a:rPr>
              <a:t> in Oman, the </a:t>
            </a:r>
            <a:r>
              <a:rPr i="1" lang="en">
                <a:solidFill>
                  <a:schemeClr val="dk1"/>
                </a:solidFill>
                <a:latin typeface="Merriweather"/>
                <a:ea typeface="Merriweather"/>
                <a:cs typeface="Merriweather"/>
                <a:sym typeface="Merriweather"/>
              </a:rPr>
              <a:t>yan daudu </a:t>
            </a:r>
            <a:r>
              <a:rPr lang="en">
                <a:solidFill>
                  <a:schemeClr val="dk1"/>
                </a:solidFill>
                <a:latin typeface="Merriweather"/>
                <a:ea typeface="Merriweather"/>
                <a:cs typeface="Merriweather"/>
                <a:sym typeface="Merriweather"/>
              </a:rPr>
              <a:t>of Nigeria and the </a:t>
            </a:r>
            <a:r>
              <a:rPr i="1" lang="en">
                <a:solidFill>
                  <a:schemeClr val="dk1"/>
                </a:solidFill>
                <a:latin typeface="Merriweather"/>
                <a:ea typeface="Merriweather"/>
                <a:cs typeface="Merriweather"/>
                <a:sym typeface="Merriweather"/>
              </a:rPr>
              <a:t>‘two-spirit people’</a:t>
            </a:r>
            <a:r>
              <a:rPr lang="en">
                <a:solidFill>
                  <a:schemeClr val="dk1"/>
                </a:solidFill>
                <a:latin typeface="Merriweather"/>
                <a:ea typeface="Merriweather"/>
                <a:cs typeface="Merriweather"/>
                <a:sym typeface="Merriweather"/>
              </a:rPr>
              <a:t> in some Native American cultures</a:t>
            </a:r>
            <a:endParaRPr>
              <a:solidFill>
                <a:schemeClr val="dk1"/>
              </a:solidFill>
              <a:latin typeface="Merriweather"/>
              <a:ea typeface="Merriweather"/>
              <a:cs typeface="Merriweather"/>
              <a:sym typeface="Merriweather"/>
            </a:endParaRPr>
          </a:p>
          <a:p>
            <a:pPr indent="-317500" lvl="1" marL="9144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T</a:t>
            </a:r>
            <a:r>
              <a:rPr lang="en">
                <a:solidFill>
                  <a:schemeClr val="dk1"/>
                </a:solidFill>
                <a:latin typeface="Merriweather"/>
                <a:ea typeface="Merriweather"/>
                <a:cs typeface="Merriweather"/>
                <a:sym typeface="Merriweather"/>
              </a:rPr>
              <a:t>ypically applied to individuals who were born male but present as women</a:t>
            </a:r>
            <a:endParaRPr>
              <a:solidFill>
                <a:schemeClr val="dk1"/>
              </a:solidFill>
              <a:latin typeface="Merriweather"/>
              <a:ea typeface="Merriweather"/>
              <a:cs typeface="Merriweather"/>
              <a:sym typeface="Merriweather"/>
            </a:endParaRPr>
          </a:p>
          <a:p>
            <a:pPr indent="-342900" lvl="0" marL="457200" rtl="0" algn="l">
              <a:spcBef>
                <a:spcPts val="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Western beliefs on gender are very binary (Elischberger, 2018)</a:t>
            </a:r>
            <a:endParaRPr>
              <a:solidFill>
                <a:schemeClr val="dk1"/>
              </a:solidFill>
              <a:latin typeface="Merriweather"/>
              <a:ea typeface="Merriweather"/>
              <a:cs typeface="Merriweather"/>
              <a:sym typeface="Merriweather"/>
            </a:endParaRPr>
          </a:p>
          <a:p>
            <a:pPr indent="-317500" lvl="1" marL="9144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Begins as soon as child is born</a:t>
            </a:r>
            <a:endParaRPr>
              <a:solidFill>
                <a:schemeClr val="dk1"/>
              </a:solidFill>
              <a:latin typeface="Merriweather"/>
              <a:ea typeface="Merriweather"/>
              <a:cs typeface="Merriweather"/>
              <a:sym typeface="Merriweather"/>
            </a:endParaRPr>
          </a:p>
          <a:p>
            <a:pPr indent="-317500" lvl="1" marL="9144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Viewed as not “normal” if gender and sexuality roles are violated</a:t>
            </a:r>
            <a:endParaRPr>
              <a:solidFill>
                <a:schemeClr val="dk1"/>
              </a:solidFill>
              <a:latin typeface="Merriweather"/>
              <a:ea typeface="Merriweather"/>
              <a:cs typeface="Merriweather"/>
              <a:sym typeface="Merriweather"/>
            </a:endParaRPr>
          </a:p>
          <a:p>
            <a:pPr indent="-317500" lvl="1" marL="9144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Attitudes are more negative than Asian </a:t>
            </a:r>
            <a:r>
              <a:rPr lang="en">
                <a:solidFill>
                  <a:schemeClr val="dk1"/>
                </a:solidFill>
                <a:latin typeface="Merriweather"/>
                <a:ea typeface="Merriweather"/>
                <a:cs typeface="Merriweather"/>
                <a:sym typeface="Merriweather"/>
              </a:rPr>
              <a:t>counterparts (</a:t>
            </a:r>
            <a:r>
              <a:rPr lang="en">
                <a:solidFill>
                  <a:schemeClr val="dk1"/>
                </a:solidFill>
                <a:highlight>
                  <a:srgbClr val="FFFFFF"/>
                </a:highlight>
                <a:latin typeface="Merriweather"/>
                <a:ea typeface="Merriweather"/>
                <a:cs typeface="Merriweather"/>
                <a:sym typeface="Merriweather"/>
              </a:rPr>
              <a:t>Elischberger, p.146, 2018).</a:t>
            </a:r>
            <a:endParaRPr>
              <a:solidFill>
                <a:schemeClr val="dk1"/>
              </a:solidFill>
              <a:highlight>
                <a:srgbClr val="FFFFFF"/>
              </a:highlight>
              <a:latin typeface="Merriweather"/>
              <a:ea typeface="Merriweather"/>
              <a:cs typeface="Merriweather"/>
              <a:sym typeface="Merriweather"/>
            </a:endParaRPr>
          </a:p>
          <a:p>
            <a:pPr indent="-317500" lvl="1" marL="914400" rtl="0" algn="l">
              <a:spcBef>
                <a:spcPts val="0"/>
              </a:spcBef>
              <a:spcAft>
                <a:spcPts val="0"/>
              </a:spcAft>
              <a:buClr>
                <a:schemeClr val="dk1"/>
              </a:buClr>
              <a:buSzPts val="1400"/>
              <a:buFont typeface="Merriweather"/>
              <a:buChar char="○"/>
            </a:pPr>
            <a:r>
              <a:rPr lang="en">
                <a:solidFill>
                  <a:schemeClr val="dk1"/>
                </a:solidFill>
                <a:highlight>
                  <a:srgbClr val="FFFFFF"/>
                </a:highlight>
                <a:latin typeface="Merriweather"/>
                <a:ea typeface="Merriweather"/>
                <a:cs typeface="Merriweather"/>
                <a:sym typeface="Merriweather"/>
              </a:rPr>
              <a:t>Allows people to justify harm because it needs to be “fixed”</a:t>
            </a:r>
            <a:endParaRPr>
              <a:solidFill>
                <a:schemeClr val="dk1"/>
              </a:solidFill>
              <a:highlight>
                <a:srgbClr val="FFFFFF"/>
              </a:highlight>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ctrTitle"/>
          </p:nvPr>
        </p:nvSpPr>
        <p:spPr>
          <a:xfrm>
            <a:off x="2519725" y="1535350"/>
            <a:ext cx="4018800" cy="1775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4300">
                <a:latin typeface="Merriweather"/>
                <a:ea typeface="Merriweather"/>
                <a:cs typeface="Merriweather"/>
                <a:sym typeface="Merriweather"/>
              </a:rPr>
              <a:t>The </a:t>
            </a:r>
            <a:r>
              <a:rPr b="1" lang="en" sz="4300">
                <a:latin typeface="Merriweather"/>
                <a:ea typeface="Merriweather"/>
                <a:cs typeface="Merriweather"/>
                <a:sym typeface="Merriweather"/>
              </a:rPr>
              <a:t>Effect</a:t>
            </a:r>
            <a:r>
              <a:rPr b="1" lang="en" sz="4300">
                <a:latin typeface="Merriweather"/>
                <a:ea typeface="Merriweather"/>
                <a:cs typeface="Merriweather"/>
                <a:sym typeface="Merriweather"/>
              </a:rPr>
              <a:t> of Transphobia</a:t>
            </a:r>
            <a:endParaRPr b="1" sz="4300">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983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latin typeface="Merriweather"/>
                <a:ea typeface="Merriweather"/>
                <a:cs typeface="Merriweather"/>
                <a:sym typeface="Merriweather"/>
              </a:rPr>
              <a:t>The Effect of Transphobia/Homophobia</a:t>
            </a:r>
            <a:endParaRPr b="1" u="sng">
              <a:latin typeface="Merriweather"/>
              <a:ea typeface="Merriweather"/>
              <a:cs typeface="Merriweather"/>
              <a:sym typeface="Merriweather"/>
            </a:endParaRPr>
          </a:p>
        </p:txBody>
      </p:sp>
      <p:sp>
        <p:nvSpPr>
          <p:cNvPr id="171" name="Google Shape;171;p29"/>
          <p:cNvSpPr txBox="1"/>
          <p:nvPr>
            <p:ph idx="1" type="body"/>
          </p:nvPr>
        </p:nvSpPr>
        <p:spPr>
          <a:xfrm>
            <a:off x="4705275" y="671050"/>
            <a:ext cx="3999900" cy="2979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111111"/>
              </a:buClr>
              <a:buSzPts val="1100"/>
              <a:buChar char="●"/>
            </a:pPr>
            <a:r>
              <a:rPr lang="en" sz="1100">
                <a:solidFill>
                  <a:srgbClr val="111111"/>
                </a:solidFill>
                <a:highlight>
                  <a:srgbClr val="FFFFFF"/>
                </a:highlight>
                <a:latin typeface="Merriweather"/>
                <a:ea typeface="Merriweather"/>
                <a:cs typeface="Merriweather"/>
                <a:sym typeface="Merriweather"/>
              </a:rPr>
              <a:t>So far in 2021, </a:t>
            </a:r>
            <a:r>
              <a:rPr b="1" lang="en" sz="1100">
                <a:solidFill>
                  <a:srgbClr val="111111"/>
                </a:solidFill>
                <a:highlight>
                  <a:srgbClr val="FFFFFF"/>
                </a:highlight>
                <a:latin typeface="Merriweather"/>
                <a:ea typeface="Merriweather"/>
                <a:cs typeface="Merriweather"/>
                <a:sym typeface="Merriweather"/>
              </a:rPr>
              <a:t>seventeen anti-LGBTQ bills have been enacted</a:t>
            </a:r>
            <a:r>
              <a:rPr lang="en" sz="1100">
                <a:solidFill>
                  <a:srgbClr val="111111"/>
                </a:solidFill>
                <a:highlight>
                  <a:srgbClr val="FFFFFF"/>
                </a:highlight>
                <a:latin typeface="Merriweather"/>
                <a:ea typeface="Merriweather"/>
                <a:cs typeface="Merriweather"/>
                <a:sym typeface="Merriweather"/>
              </a:rPr>
              <a:t> into law surpassing 2015 (when 15 anti-LGBTQ bills were enacted into law).</a:t>
            </a:r>
            <a:endParaRPr sz="1100">
              <a:solidFill>
                <a:srgbClr val="111111"/>
              </a:solidFill>
              <a:highlight>
                <a:srgbClr val="FFFFFF"/>
              </a:highlight>
              <a:latin typeface="Merriweather"/>
              <a:ea typeface="Merriweather"/>
              <a:cs typeface="Merriweather"/>
              <a:sym typeface="Merriweather"/>
            </a:endParaRPr>
          </a:p>
          <a:p>
            <a:pPr indent="0" lvl="0" marL="0" rtl="0" algn="ctr">
              <a:spcBef>
                <a:spcPts val="1200"/>
              </a:spcBef>
              <a:spcAft>
                <a:spcPts val="0"/>
              </a:spcAft>
              <a:buNone/>
            </a:pPr>
            <a:r>
              <a:rPr b="1" lang="en" sz="1100" u="sng">
                <a:solidFill>
                  <a:srgbClr val="111111"/>
                </a:solidFill>
                <a:highlight>
                  <a:srgbClr val="FFFFFF"/>
                </a:highlight>
                <a:latin typeface="Merriweather"/>
                <a:ea typeface="Merriweather"/>
                <a:cs typeface="Merriweather"/>
                <a:sym typeface="Merriweather"/>
              </a:rPr>
              <a:t>Anti-Trans Related Bills of </a:t>
            </a:r>
            <a:r>
              <a:rPr b="1" lang="en" sz="1100" u="sng">
                <a:solidFill>
                  <a:srgbClr val="111111"/>
                </a:solidFill>
                <a:highlight>
                  <a:srgbClr val="FFFFFF"/>
                </a:highlight>
                <a:latin typeface="Merriweather"/>
                <a:ea typeface="Merriweather"/>
                <a:cs typeface="Merriweather"/>
                <a:sym typeface="Merriweather"/>
              </a:rPr>
              <a:t>the 17</a:t>
            </a:r>
            <a:endParaRPr b="1" sz="1100" u="sng">
              <a:solidFill>
                <a:srgbClr val="111111"/>
              </a:solidFill>
              <a:highlight>
                <a:srgbClr val="FFFFFF"/>
              </a:highlight>
              <a:latin typeface="Merriweather"/>
              <a:ea typeface="Merriweather"/>
              <a:cs typeface="Merriweather"/>
              <a:sym typeface="Merriweather"/>
            </a:endParaRPr>
          </a:p>
          <a:p>
            <a:pPr indent="-298450" lvl="0" marL="457200" rtl="0" algn="l">
              <a:lnSpc>
                <a:spcPct val="100000"/>
              </a:lnSpc>
              <a:spcBef>
                <a:spcPts val="1200"/>
              </a:spcBef>
              <a:spcAft>
                <a:spcPts val="0"/>
              </a:spcAft>
              <a:buClr>
                <a:srgbClr val="111111"/>
              </a:buClr>
              <a:buSzPts val="1100"/>
              <a:buFont typeface="Merriweather"/>
              <a:buChar char="●"/>
            </a:pPr>
            <a:r>
              <a:rPr lang="en" sz="1100">
                <a:solidFill>
                  <a:srgbClr val="111111"/>
                </a:solidFill>
                <a:highlight>
                  <a:srgbClr val="FFFFFF"/>
                </a:highlight>
                <a:latin typeface="Merriweather"/>
                <a:ea typeface="Merriweather"/>
                <a:cs typeface="Merriweather"/>
                <a:sym typeface="Merriweather"/>
              </a:rPr>
              <a:t>7 anti-trans sports bans in Arkansas, Alabama, Tennessee, Mississippi, Montana, and West Virginia</a:t>
            </a:r>
            <a:endParaRPr sz="1100">
              <a:solidFill>
                <a:srgbClr val="111111"/>
              </a:solidFill>
              <a:highlight>
                <a:srgbClr val="FFFFFF"/>
              </a:highlight>
              <a:latin typeface="Merriweather"/>
              <a:ea typeface="Merriweather"/>
              <a:cs typeface="Merriweather"/>
              <a:sym typeface="Merriweather"/>
            </a:endParaRPr>
          </a:p>
          <a:p>
            <a:pPr indent="-298450" lvl="0" marL="457200" rtl="0" algn="l">
              <a:lnSpc>
                <a:spcPct val="160000"/>
              </a:lnSpc>
              <a:spcBef>
                <a:spcPts val="0"/>
              </a:spcBef>
              <a:spcAft>
                <a:spcPts val="0"/>
              </a:spcAft>
              <a:buClr>
                <a:srgbClr val="111111"/>
              </a:buClr>
              <a:buSzPts val="1100"/>
              <a:buFont typeface="Merriweather"/>
              <a:buChar char="●"/>
            </a:pPr>
            <a:r>
              <a:rPr lang="en" sz="1100">
                <a:solidFill>
                  <a:srgbClr val="111111"/>
                </a:solidFill>
                <a:highlight>
                  <a:srgbClr val="FFFFFF"/>
                </a:highlight>
                <a:latin typeface="Merriweather"/>
                <a:ea typeface="Merriweather"/>
                <a:cs typeface="Merriweather"/>
                <a:sym typeface="Merriweather"/>
              </a:rPr>
              <a:t>1 anti-trans medical care ban bill in Arkansas</a:t>
            </a:r>
            <a:endParaRPr sz="1100">
              <a:solidFill>
                <a:srgbClr val="111111"/>
              </a:solidFill>
              <a:highlight>
                <a:srgbClr val="FFFFFF"/>
              </a:highlight>
              <a:latin typeface="Merriweather"/>
              <a:ea typeface="Merriweather"/>
              <a:cs typeface="Merriweather"/>
              <a:sym typeface="Merriweather"/>
            </a:endParaRPr>
          </a:p>
          <a:p>
            <a:pPr indent="-298450" lvl="0" marL="457200" rtl="0" algn="l">
              <a:lnSpc>
                <a:spcPct val="160000"/>
              </a:lnSpc>
              <a:spcBef>
                <a:spcPts val="0"/>
              </a:spcBef>
              <a:spcAft>
                <a:spcPts val="0"/>
              </a:spcAft>
              <a:buClr>
                <a:srgbClr val="111111"/>
              </a:buClr>
              <a:buSzPts val="1100"/>
              <a:buFont typeface="Merriweather"/>
              <a:buChar char="●"/>
            </a:pPr>
            <a:r>
              <a:rPr lang="en" sz="1100">
                <a:solidFill>
                  <a:srgbClr val="111111"/>
                </a:solidFill>
                <a:highlight>
                  <a:srgbClr val="FFFFFF"/>
                </a:highlight>
                <a:latin typeface="Merriweather"/>
                <a:ea typeface="Merriweather"/>
                <a:cs typeface="Merriweather"/>
                <a:sym typeface="Merriweather"/>
              </a:rPr>
              <a:t>1 anti-trans birth certificate bill in Montana</a:t>
            </a:r>
            <a:endParaRPr sz="1100">
              <a:solidFill>
                <a:srgbClr val="111111"/>
              </a:solidFill>
              <a:highlight>
                <a:srgbClr val="FFFFFF"/>
              </a:highlight>
              <a:latin typeface="Merriweather"/>
              <a:ea typeface="Merriweather"/>
              <a:cs typeface="Merriweather"/>
              <a:sym typeface="Merriweather"/>
            </a:endParaRPr>
          </a:p>
          <a:p>
            <a:pPr indent="0" lvl="0" marL="0" rtl="0" algn="ctr">
              <a:lnSpc>
                <a:spcPct val="160000"/>
              </a:lnSpc>
              <a:spcBef>
                <a:spcPts val="1000"/>
              </a:spcBef>
              <a:spcAft>
                <a:spcPts val="0"/>
              </a:spcAft>
              <a:buNone/>
            </a:pPr>
            <a:r>
              <a:rPr lang="en" sz="1100">
                <a:solidFill>
                  <a:srgbClr val="111111"/>
                </a:solidFill>
                <a:highlight>
                  <a:srgbClr val="FFFFFF"/>
                </a:highlight>
                <a:latin typeface="Merriweather"/>
                <a:ea typeface="Merriweather"/>
                <a:cs typeface="Merriweather"/>
                <a:sym typeface="Merriweather"/>
              </a:rPr>
              <a:t>Source: Human Rights Campaign </a:t>
            </a:r>
            <a:endParaRPr sz="1100">
              <a:solidFill>
                <a:srgbClr val="111111"/>
              </a:solidFill>
              <a:highlight>
                <a:srgbClr val="FFFFFF"/>
              </a:highlight>
              <a:latin typeface="Merriweather"/>
              <a:ea typeface="Merriweather"/>
              <a:cs typeface="Merriweather"/>
              <a:sym typeface="Merriweather"/>
            </a:endParaRPr>
          </a:p>
          <a:p>
            <a:pPr indent="0" lvl="0" marL="457200" rtl="0" algn="l">
              <a:spcBef>
                <a:spcPts val="4800"/>
              </a:spcBef>
              <a:spcAft>
                <a:spcPts val="1200"/>
              </a:spcAft>
              <a:buNone/>
            </a:pPr>
            <a:r>
              <a:t/>
            </a:r>
            <a:endParaRPr sz="1100">
              <a:solidFill>
                <a:srgbClr val="111111"/>
              </a:solidFill>
              <a:highlight>
                <a:srgbClr val="FFFFFF"/>
              </a:highlight>
              <a:latin typeface="Merriweather"/>
              <a:ea typeface="Merriweather"/>
              <a:cs typeface="Merriweather"/>
              <a:sym typeface="Merriweather"/>
            </a:endParaRPr>
          </a:p>
        </p:txBody>
      </p:sp>
      <p:sp>
        <p:nvSpPr>
          <p:cNvPr id="172" name="Google Shape;172;p29"/>
          <p:cNvSpPr txBox="1"/>
          <p:nvPr>
            <p:ph idx="2" type="body"/>
          </p:nvPr>
        </p:nvSpPr>
        <p:spPr>
          <a:xfrm>
            <a:off x="311700" y="2902900"/>
            <a:ext cx="3999900" cy="1824000"/>
          </a:xfrm>
          <a:prstGeom prst="rect">
            <a:avLst/>
          </a:prstGeom>
        </p:spPr>
        <p:txBody>
          <a:bodyPr anchorCtr="0" anchor="t" bIns="91425" lIns="91425" spcFirstLastPara="1" rIns="91425" wrap="square" tIns="91425">
            <a:normAutofit fontScale="70000"/>
          </a:bodyPr>
          <a:lstStyle/>
          <a:p>
            <a:pPr indent="-290830" lvl="0" marL="457200" rtl="0" algn="l">
              <a:spcBef>
                <a:spcPts val="0"/>
              </a:spcBef>
              <a:spcAft>
                <a:spcPts val="0"/>
              </a:spcAft>
              <a:buClr>
                <a:schemeClr val="dk1"/>
              </a:buClr>
              <a:buSzPct val="93333"/>
              <a:buFont typeface="Merriweather"/>
              <a:buChar char="●"/>
            </a:pPr>
            <a:r>
              <a:rPr lang="en" sz="1500">
                <a:solidFill>
                  <a:schemeClr val="dk1"/>
                </a:solidFill>
                <a:latin typeface="Merriweather"/>
                <a:ea typeface="Merriweather"/>
                <a:cs typeface="Merriweather"/>
                <a:sym typeface="Merriweather"/>
              </a:rPr>
              <a:t>“Transphobia is the fear, hatred, disbelief, or mistrust of people who are </a:t>
            </a:r>
            <a:r>
              <a:rPr lang="en" sz="1500" u="sng">
                <a:solidFill>
                  <a:schemeClr val="dk1"/>
                </a:solidFill>
                <a:latin typeface="Merriweather"/>
                <a:ea typeface="Merriweather"/>
                <a:cs typeface="Merriweather"/>
                <a:sym typeface="Merriweather"/>
                <a:hlinkClick r:id="rId3">
                  <a:extLst>
                    <a:ext uri="{A12FA001-AC4F-418D-AE19-62706E023703}">
                      <ahyp:hlinkClr val="tx"/>
                    </a:ext>
                  </a:extLst>
                </a:hlinkClick>
              </a:rPr>
              <a:t>transgender</a:t>
            </a:r>
            <a:r>
              <a:rPr lang="en" sz="1500">
                <a:solidFill>
                  <a:schemeClr val="dk1"/>
                </a:solidFill>
                <a:latin typeface="Merriweather"/>
                <a:ea typeface="Merriweather"/>
                <a:cs typeface="Merriweather"/>
                <a:sym typeface="Merriweather"/>
              </a:rPr>
              <a:t>, thought to be transgender, or whose gender expression doesn’t conform to traditional </a:t>
            </a:r>
            <a:r>
              <a:rPr lang="en" sz="1500" u="sng">
                <a:solidFill>
                  <a:schemeClr val="dk1"/>
                </a:solidFill>
                <a:latin typeface="Merriweather"/>
                <a:ea typeface="Merriweather"/>
                <a:cs typeface="Merriweather"/>
                <a:sym typeface="Merriweather"/>
                <a:hlinkClick r:id="rId4">
                  <a:extLst>
                    <a:ext uri="{A12FA001-AC4F-418D-AE19-62706E023703}">
                      <ahyp:hlinkClr val="tx"/>
                    </a:ext>
                  </a:extLst>
                </a:hlinkClick>
              </a:rPr>
              <a:t>gender roles</a:t>
            </a:r>
            <a:r>
              <a:rPr lang="en" sz="1500">
                <a:solidFill>
                  <a:schemeClr val="dk1"/>
                </a:solidFill>
                <a:latin typeface="Merriweather"/>
                <a:ea typeface="Merriweather"/>
                <a:cs typeface="Merriweather"/>
                <a:sym typeface="Merriweather"/>
              </a:rPr>
              <a:t>. Transphobia can prevent transgender and gender nonconforming people from living full lives free from harm.”</a:t>
            </a:r>
            <a:endParaRPr sz="1500">
              <a:solidFill>
                <a:schemeClr val="dk1"/>
              </a:solidFill>
              <a:latin typeface="Merriweather"/>
              <a:ea typeface="Merriweather"/>
              <a:cs typeface="Merriweather"/>
              <a:sym typeface="Merriweather"/>
            </a:endParaRPr>
          </a:p>
          <a:p>
            <a:pPr indent="0" lvl="0" marL="0" rtl="0" algn="l">
              <a:spcBef>
                <a:spcPts val="1200"/>
              </a:spcBef>
              <a:spcAft>
                <a:spcPts val="1200"/>
              </a:spcAft>
              <a:buNone/>
            </a:pPr>
            <a:r>
              <a:rPr lang="en" sz="1500">
                <a:solidFill>
                  <a:schemeClr val="dk1"/>
                </a:solidFill>
                <a:latin typeface="Merriweather"/>
                <a:ea typeface="Merriweather"/>
                <a:cs typeface="Merriweather"/>
                <a:sym typeface="Merriweather"/>
              </a:rPr>
              <a:t>Source: Planned Parenthood </a:t>
            </a:r>
            <a:endParaRPr sz="1500">
              <a:solidFill>
                <a:schemeClr val="dk1"/>
              </a:solidFill>
              <a:latin typeface="Merriweather"/>
              <a:ea typeface="Merriweather"/>
              <a:cs typeface="Merriweather"/>
              <a:sym typeface="Merriweather"/>
            </a:endParaRPr>
          </a:p>
        </p:txBody>
      </p:sp>
      <p:sp>
        <p:nvSpPr>
          <p:cNvPr id="173" name="Google Shape;17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4" name="Google Shape;174;p29"/>
          <p:cNvPicPr preferRelativeResize="0"/>
          <p:nvPr/>
        </p:nvPicPr>
        <p:blipFill>
          <a:blip r:embed="rId5">
            <a:alphaModFix/>
          </a:blip>
          <a:stretch>
            <a:fillRect/>
          </a:stretch>
        </p:blipFill>
        <p:spPr>
          <a:xfrm>
            <a:off x="981500" y="622800"/>
            <a:ext cx="2386174" cy="1956400"/>
          </a:xfrm>
          <a:prstGeom prst="rect">
            <a:avLst/>
          </a:prstGeom>
          <a:noFill/>
          <a:ln>
            <a:noFill/>
          </a:ln>
        </p:spPr>
      </p:pic>
      <p:pic>
        <p:nvPicPr>
          <p:cNvPr id="175" name="Google Shape;175;p29"/>
          <p:cNvPicPr preferRelativeResize="0"/>
          <p:nvPr/>
        </p:nvPicPr>
        <p:blipFill>
          <a:blip r:embed="rId6">
            <a:alphaModFix/>
          </a:blip>
          <a:stretch>
            <a:fillRect/>
          </a:stretch>
        </p:blipFill>
        <p:spPr>
          <a:xfrm>
            <a:off x="5380725" y="3479450"/>
            <a:ext cx="2649001" cy="1490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30"/>
          <p:cNvSpPr txBox="1"/>
          <p:nvPr/>
        </p:nvSpPr>
        <p:spPr>
          <a:xfrm>
            <a:off x="707100" y="300850"/>
            <a:ext cx="772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2" name="Google Shape;182;p30"/>
          <p:cNvSpPr txBox="1"/>
          <p:nvPr>
            <p:ph idx="1" type="body"/>
          </p:nvPr>
        </p:nvSpPr>
        <p:spPr>
          <a:xfrm>
            <a:off x="311700" y="767400"/>
            <a:ext cx="3999900" cy="4176300"/>
          </a:xfrm>
          <a:prstGeom prst="rect">
            <a:avLst/>
          </a:prstGeom>
        </p:spPr>
        <p:txBody>
          <a:bodyPr anchorCtr="0" anchor="t" bIns="91425" lIns="91425" spcFirstLastPara="1" rIns="91425" wrap="square" tIns="91425">
            <a:normAutofit/>
          </a:bodyPr>
          <a:lstStyle/>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C</a:t>
            </a:r>
            <a:r>
              <a:rPr lang="en">
                <a:solidFill>
                  <a:schemeClr val="dk1"/>
                </a:solidFill>
                <a:latin typeface="Merriweather"/>
                <a:ea typeface="Merriweather"/>
                <a:cs typeface="Merriweather"/>
                <a:sym typeface="Merriweather"/>
              </a:rPr>
              <a:t>omorbid psychiatric disorders </a:t>
            </a:r>
            <a:r>
              <a:rPr lang="en" sz="1100">
                <a:solidFill>
                  <a:schemeClr val="dk1"/>
                </a:solidFill>
                <a:latin typeface="Merriweather"/>
                <a:ea typeface="Merriweather"/>
                <a:cs typeface="Merriweather"/>
                <a:sym typeface="Merriweather"/>
              </a:rPr>
              <a:t>(2+ illness occurring at same time)</a:t>
            </a:r>
            <a:endParaRPr sz="1100">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Suicidal and self-harming risk</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Drug use</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Physical and mental abuse (</a:t>
            </a:r>
            <a:r>
              <a:rPr lang="en" sz="1100">
                <a:solidFill>
                  <a:schemeClr val="dk1"/>
                </a:solidFill>
                <a:latin typeface="Merriweather"/>
                <a:ea typeface="Merriweather"/>
                <a:cs typeface="Merriweather"/>
                <a:sym typeface="Merriweather"/>
              </a:rPr>
              <a:t>caused especially by chronic stress and the pressure exercised by the expectations of society</a:t>
            </a:r>
            <a:r>
              <a:rPr lang="en">
                <a:solidFill>
                  <a:schemeClr val="dk1"/>
                </a:solidFill>
                <a:latin typeface="Merriweather"/>
                <a:ea typeface="Merriweather"/>
                <a:cs typeface="Merriweather"/>
                <a:sym typeface="Merriweather"/>
              </a:rPr>
              <a:t>)</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Sexually transmitted diseases*</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Violence</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Discrimination</a:t>
            </a:r>
            <a:endParaRPr>
              <a:solidFill>
                <a:schemeClr val="dk1"/>
              </a:solidFill>
              <a:latin typeface="Merriweather"/>
              <a:ea typeface="Merriweather"/>
              <a:cs typeface="Merriweather"/>
              <a:sym typeface="Merriweather"/>
            </a:endParaRPr>
          </a:p>
        </p:txBody>
      </p:sp>
      <p:sp>
        <p:nvSpPr>
          <p:cNvPr id="183" name="Google Shape;183;p30"/>
          <p:cNvSpPr txBox="1"/>
          <p:nvPr>
            <p:ph idx="2" type="body"/>
          </p:nvPr>
        </p:nvSpPr>
        <p:spPr>
          <a:xfrm>
            <a:off x="4811175" y="767400"/>
            <a:ext cx="3999900" cy="4176300"/>
          </a:xfrm>
          <a:prstGeom prst="rect">
            <a:avLst/>
          </a:prstGeom>
        </p:spPr>
        <p:txBody>
          <a:bodyPr anchorCtr="0" anchor="t" bIns="91425" lIns="91425" spcFirstLastPara="1" rIns="91425" wrap="square" tIns="91425">
            <a:normAutofit lnSpcReduction="10000"/>
          </a:bodyPr>
          <a:lstStyle/>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Loss or lack of job that can lead to financial distress= higher risk of poverty (Puckett, 2019)</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Social rejection</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Late presentation for medical assistance</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Lack of well-trained medical personnel</a:t>
            </a:r>
            <a:endParaRPr>
              <a:solidFill>
                <a:schemeClr val="dk1"/>
              </a:solidFill>
              <a:latin typeface="Merriweather"/>
              <a:ea typeface="Merriweather"/>
              <a:cs typeface="Merriweather"/>
              <a:sym typeface="Merriweather"/>
            </a:endParaRPr>
          </a:p>
          <a:p>
            <a:pPr indent="-317500" lvl="0" marL="457200" rtl="0" algn="l">
              <a:lnSpc>
                <a:spcPct val="200000"/>
              </a:lnSpc>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Lack of reimbursement for medical procedures involved in transition*</a:t>
            </a:r>
            <a:endParaRPr>
              <a:latin typeface="Merriweather"/>
              <a:ea typeface="Merriweather"/>
              <a:cs typeface="Merriweather"/>
              <a:sym typeface="Merriweather"/>
            </a:endParaRPr>
          </a:p>
        </p:txBody>
      </p:sp>
      <p:sp>
        <p:nvSpPr>
          <p:cNvPr id="184" name="Google Shape;184;p30"/>
          <p:cNvSpPr txBox="1"/>
          <p:nvPr>
            <p:ph type="title"/>
          </p:nvPr>
        </p:nvSpPr>
        <p:spPr>
          <a:xfrm>
            <a:off x="311700" y="983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latin typeface="Merriweather"/>
                <a:ea typeface="Merriweather"/>
                <a:cs typeface="Merriweather"/>
                <a:sym typeface="Merriweather"/>
              </a:rPr>
              <a:t>More</a:t>
            </a:r>
            <a:r>
              <a:rPr b="1" lang="en" u="sng">
                <a:latin typeface="Merriweather"/>
                <a:ea typeface="Merriweather"/>
                <a:cs typeface="Merriweather"/>
                <a:sym typeface="Merriweather"/>
              </a:rPr>
              <a:t> Effects of Transphobia/Homophobia</a:t>
            </a:r>
            <a:endParaRPr b="1" u="sng">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ctrTitle"/>
          </p:nvPr>
        </p:nvSpPr>
        <p:spPr>
          <a:xfrm>
            <a:off x="2562600" y="1246050"/>
            <a:ext cx="4018800" cy="2651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erriweather"/>
                <a:ea typeface="Merriweather"/>
                <a:cs typeface="Merriweather"/>
                <a:sym typeface="Merriweather"/>
              </a:rPr>
              <a:t>Disparity in Informed Medical Care</a:t>
            </a:r>
            <a:r>
              <a:rPr b="1" lang="en">
                <a:latin typeface="Merriweather"/>
                <a:ea typeface="Merriweather"/>
                <a:cs typeface="Merriweather"/>
                <a:sym typeface="Merriweather"/>
              </a:rPr>
              <a:t> </a:t>
            </a:r>
            <a:endParaRPr b="1">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idx="4294967295" type="title"/>
          </p:nvPr>
        </p:nvSpPr>
        <p:spPr>
          <a:xfrm>
            <a:off x="1563300" y="109550"/>
            <a:ext cx="6017400" cy="496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622" u="sng">
                <a:solidFill>
                  <a:srgbClr val="000000"/>
                </a:solidFill>
                <a:latin typeface="Merriweather"/>
                <a:ea typeface="Merriweather"/>
                <a:cs typeface="Merriweather"/>
                <a:sym typeface="Merriweather"/>
              </a:rPr>
              <a:t>Lack of Trans Educated/Informed Care</a:t>
            </a:r>
            <a:r>
              <a:rPr b="1" lang="en" sz="2400" u="sng">
                <a:solidFill>
                  <a:srgbClr val="000000"/>
                </a:solidFill>
                <a:latin typeface="Merriweather"/>
                <a:ea typeface="Merriweather"/>
                <a:cs typeface="Merriweather"/>
                <a:sym typeface="Merriweather"/>
              </a:rPr>
              <a:t> </a:t>
            </a:r>
            <a:endParaRPr b="1" sz="2400" u="sng">
              <a:solidFill>
                <a:srgbClr val="000000"/>
              </a:solidFill>
              <a:latin typeface="Merriweather"/>
              <a:ea typeface="Merriweather"/>
              <a:cs typeface="Merriweather"/>
              <a:sym typeface="Merriweather"/>
            </a:endParaRPr>
          </a:p>
        </p:txBody>
      </p:sp>
      <p:sp>
        <p:nvSpPr>
          <p:cNvPr id="195" name="Google Shape;195;p32"/>
          <p:cNvSpPr txBox="1"/>
          <p:nvPr>
            <p:ph idx="4294967295" type="body"/>
          </p:nvPr>
        </p:nvSpPr>
        <p:spPr>
          <a:xfrm>
            <a:off x="95650" y="1711725"/>
            <a:ext cx="6442800" cy="3120600"/>
          </a:xfrm>
          <a:prstGeom prst="rect">
            <a:avLst/>
          </a:prstGeom>
        </p:spPr>
        <p:txBody>
          <a:bodyPr anchorCtr="0" anchor="t" bIns="91425" lIns="91425" spcFirstLastPara="1" rIns="91425" wrap="square" tIns="91425">
            <a:noAutofit/>
          </a:bodyPr>
          <a:lstStyle/>
          <a:p>
            <a:pPr indent="-304800" lvl="0" marL="457200" rtl="0" algn="l">
              <a:lnSpc>
                <a:spcPct val="95000"/>
              </a:lnSpc>
              <a:spcBef>
                <a:spcPts val="0"/>
              </a:spcBef>
              <a:spcAft>
                <a:spcPts val="0"/>
              </a:spcAft>
              <a:buClr>
                <a:srgbClr val="000000"/>
              </a:buClr>
              <a:buSzPts val="1200"/>
              <a:buFont typeface="Merriweather"/>
              <a:buChar char="●"/>
            </a:pPr>
            <a:r>
              <a:rPr b="1" lang="en" sz="1200">
                <a:solidFill>
                  <a:srgbClr val="000000"/>
                </a:solidFill>
                <a:latin typeface="Merriweather"/>
                <a:ea typeface="Merriweather"/>
                <a:cs typeface="Merriweather"/>
                <a:sym typeface="Merriweather"/>
              </a:rPr>
              <a:t>33%</a:t>
            </a:r>
            <a:r>
              <a:rPr lang="en" sz="1200">
                <a:solidFill>
                  <a:srgbClr val="000000"/>
                </a:solidFill>
                <a:latin typeface="Merriweather"/>
                <a:ea typeface="Merriweather"/>
                <a:cs typeface="Merriweather"/>
                <a:sym typeface="Merriweather"/>
              </a:rPr>
              <a:t> (9,146) of those who saw a health care provider had at least one negative experience related to being transgender</a:t>
            </a:r>
            <a:endParaRPr sz="1200">
              <a:solidFill>
                <a:srgbClr val="000000"/>
              </a:solidFill>
              <a:latin typeface="Merriweather"/>
              <a:ea typeface="Merriweather"/>
              <a:cs typeface="Merriweather"/>
              <a:sym typeface="Merriweather"/>
            </a:endParaRPr>
          </a:p>
          <a:p>
            <a:pPr indent="-304800" lvl="0" marL="457200" rtl="0" algn="l">
              <a:lnSpc>
                <a:spcPct val="95000"/>
              </a:lnSpc>
              <a:spcBef>
                <a:spcPts val="1000"/>
              </a:spcBef>
              <a:spcAft>
                <a:spcPts val="0"/>
              </a:spcAft>
              <a:buClr>
                <a:srgbClr val="000000"/>
              </a:buClr>
              <a:buSzPts val="1200"/>
              <a:buFont typeface="Merriweather"/>
              <a:buChar char="●"/>
            </a:pPr>
            <a:r>
              <a:rPr b="1" lang="en" sz="1200">
                <a:solidFill>
                  <a:srgbClr val="000000"/>
                </a:solidFill>
                <a:latin typeface="Merriweather"/>
                <a:ea typeface="Merriweather"/>
                <a:cs typeface="Merriweather"/>
                <a:sym typeface="Merriweather"/>
              </a:rPr>
              <a:t>23%</a:t>
            </a:r>
            <a:r>
              <a:rPr lang="en" sz="1200">
                <a:solidFill>
                  <a:srgbClr val="000000"/>
                </a:solidFill>
                <a:latin typeface="Merriweather"/>
                <a:ea typeface="Merriweather"/>
                <a:cs typeface="Merriweather"/>
                <a:sym typeface="Merriweather"/>
              </a:rPr>
              <a:t> (6,375) of respondents reported that they did not seek the health care due to fear of being mistreated as a transgender person</a:t>
            </a:r>
            <a:endParaRPr sz="1200">
              <a:solidFill>
                <a:srgbClr val="000000"/>
              </a:solidFill>
              <a:latin typeface="Merriweather"/>
              <a:ea typeface="Merriweather"/>
              <a:cs typeface="Merriweather"/>
              <a:sym typeface="Merriweather"/>
            </a:endParaRPr>
          </a:p>
          <a:p>
            <a:pPr indent="-304800" lvl="0" marL="457200" rtl="0" algn="l">
              <a:spcBef>
                <a:spcPts val="1000"/>
              </a:spcBef>
              <a:spcAft>
                <a:spcPts val="0"/>
              </a:spcAft>
              <a:buClr>
                <a:srgbClr val="000000"/>
              </a:buClr>
              <a:buSzPts val="1200"/>
              <a:buFont typeface="Merriweather"/>
              <a:buChar char="●"/>
            </a:pPr>
            <a:r>
              <a:rPr b="1" lang="en" sz="1200">
                <a:solidFill>
                  <a:srgbClr val="000000"/>
                </a:solidFill>
                <a:latin typeface="Merriweather"/>
                <a:ea typeface="Merriweather"/>
                <a:cs typeface="Merriweather"/>
                <a:sym typeface="Merriweather"/>
              </a:rPr>
              <a:t>33%</a:t>
            </a:r>
            <a:r>
              <a:rPr lang="en" sz="1200">
                <a:solidFill>
                  <a:srgbClr val="000000"/>
                </a:solidFill>
                <a:latin typeface="Merriweather"/>
                <a:ea typeface="Merriweather"/>
                <a:cs typeface="Merriweather"/>
                <a:sym typeface="Merriweather"/>
              </a:rPr>
              <a:t> (9,146) did not go to a health care provider when needed because they could not afford it</a:t>
            </a:r>
            <a:endParaRPr sz="1200">
              <a:solidFill>
                <a:srgbClr val="000000"/>
              </a:solidFill>
              <a:latin typeface="Merriweather"/>
              <a:ea typeface="Merriweather"/>
              <a:cs typeface="Merriweather"/>
              <a:sym typeface="Merriweather"/>
            </a:endParaRPr>
          </a:p>
          <a:p>
            <a:pPr indent="-304800" lvl="0" marL="457200" rtl="0" algn="l">
              <a:lnSpc>
                <a:spcPct val="100000"/>
              </a:lnSpc>
              <a:spcBef>
                <a:spcPts val="1200"/>
              </a:spcBef>
              <a:spcAft>
                <a:spcPts val="0"/>
              </a:spcAft>
              <a:buClr>
                <a:srgbClr val="000000"/>
              </a:buClr>
              <a:buSzPts val="1200"/>
              <a:buFont typeface="Merriweather"/>
              <a:buChar char="●"/>
            </a:pPr>
            <a:r>
              <a:rPr b="1" lang="en" sz="1200">
                <a:solidFill>
                  <a:srgbClr val="000000"/>
                </a:solidFill>
                <a:latin typeface="Merriweather"/>
                <a:ea typeface="Merriweather"/>
                <a:cs typeface="Merriweather"/>
                <a:sym typeface="Merriweather"/>
              </a:rPr>
              <a:t>55%</a:t>
            </a:r>
            <a:r>
              <a:rPr lang="en" sz="1200">
                <a:solidFill>
                  <a:srgbClr val="000000"/>
                </a:solidFill>
                <a:latin typeface="Merriweather"/>
                <a:ea typeface="Merriweather"/>
                <a:cs typeface="Merriweather"/>
                <a:sym typeface="Merriweather"/>
              </a:rPr>
              <a:t> (15,243) of those who sought coverage for transition-related surgery in the past year were denied</a:t>
            </a:r>
            <a:endParaRPr sz="1200">
              <a:solidFill>
                <a:srgbClr val="000000"/>
              </a:solidFill>
              <a:latin typeface="Merriweather"/>
              <a:ea typeface="Merriweather"/>
              <a:cs typeface="Merriweather"/>
              <a:sym typeface="Merriweather"/>
            </a:endParaRPr>
          </a:p>
          <a:p>
            <a:pPr indent="-304800" lvl="0" marL="457200" rtl="0" algn="l">
              <a:lnSpc>
                <a:spcPct val="100000"/>
              </a:lnSpc>
              <a:spcBef>
                <a:spcPts val="1200"/>
              </a:spcBef>
              <a:spcAft>
                <a:spcPts val="0"/>
              </a:spcAft>
              <a:buClr>
                <a:srgbClr val="000000"/>
              </a:buClr>
              <a:buSzPts val="1200"/>
              <a:buFont typeface="Merriweather"/>
              <a:buChar char="●"/>
            </a:pPr>
            <a:r>
              <a:rPr b="1" lang="en" sz="1200">
                <a:solidFill>
                  <a:srgbClr val="000000"/>
                </a:solidFill>
                <a:latin typeface="Merriweather"/>
                <a:ea typeface="Merriweather"/>
                <a:cs typeface="Merriweather"/>
                <a:sym typeface="Merriweather"/>
              </a:rPr>
              <a:t>31%</a:t>
            </a:r>
            <a:r>
              <a:rPr lang="en" sz="1200">
                <a:solidFill>
                  <a:srgbClr val="000000"/>
                </a:solidFill>
                <a:latin typeface="Merriweather"/>
                <a:ea typeface="Merriweather"/>
                <a:cs typeface="Merriweather"/>
                <a:sym typeface="Merriweather"/>
              </a:rPr>
              <a:t> </a:t>
            </a:r>
            <a:r>
              <a:rPr lang="en" sz="1200">
                <a:solidFill>
                  <a:schemeClr val="dk1"/>
                </a:solidFill>
                <a:latin typeface="Merriweather"/>
                <a:ea typeface="Merriweather"/>
                <a:cs typeface="Merriweather"/>
                <a:sym typeface="Merriweather"/>
              </a:rPr>
              <a:t>(8,592) </a:t>
            </a:r>
            <a:r>
              <a:rPr lang="en" sz="1200">
                <a:solidFill>
                  <a:srgbClr val="000000"/>
                </a:solidFill>
                <a:latin typeface="Merriweather"/>
                <a:ea typeface="Merriweather"/>
                <a:cs typeface="Merriweather"/>
                <a:sym typeface="Merriweather"/>
              </a:rPr>
              <a:t>indicated that none of their health care providers knew that they were transgender</a:t>
            </a:r>
            <a:endParaRPr sz="1200">
              <a:solidFill>
                <a:srgbClr val="000000"/>
              </a:solidFill>
              <a:latin typeface="Merriweather"/>
              <a:ea typeface="Merriweather"/>
              <a:cs typeface="Merriweather"/>
              <a:sym typeface="Merriweather"/>
            </a:endParaRPr>
          </a:p>
          <a:p>
            <a:pPr indent="-304800" lvl="0" marL="457200" rtl="0" algn="l">
              <a:lnSpc>
                <a:spcPct val="100000"/>
              </a:lnSpc>
              <a:spcBef>
                <a:spcPts val="1200"/>
              </a:spcBef>
              <a:spcAft>
                <a:spcPts val="0"/>
              </a:spcAft>
              <a:buClr>
                <a:srgbClr val="000000"/>
              </a:buClr>
              <a:buSzPts val="1200"/>
              <a:buFont typeface="Merriweather"/>
              <a:buChar char="●"/>
            </a:pPr>
            <a:r>
              <a:rPr b="1" lang="en" sz="1200">
                <a:solidFill>
                  <a:srgbClr val="000000"/>
                </a:solidFill>
                <a:latin typeface="Merriweather"/>
                <a:ea typeface="Merriweather"/>
                <a:cs typeface="Merriweather"/>
                <a:sym typeface="Merriweather"/>
              </a:rPr>
              <a:t>40%</a:t>
            </a:r>
            <a:r>
              <a:rPr lang="en" sz="1200">
                <a:solidFill>
                  <a:srgbClr val="000000"/>
                </a:solidFill>
                <a:latin typeface="Merriweather"/>
                <a:ea typeface="Merriweather"/>
                <a:cs typeface="Merriweather"/>
                <a:sym typeface="Merriweather"/>
              </a:rPr>
              <a:t> (11,086) reported that their healthcare provider knew they were transgender</a:t>
            </a:r>
            <a:endParaRPr sz="1200">
              <a:solidFill>
                <a:srgbClr val="000000"/>
              </a:solidFill>
              <a:latin typeface="Merriweather"/>
              <a:ea typeface="Merriweather"/>
              <a:cs typeface="Merriweather"/>
              <a:sym typeface="Merriweather"/>
            </a:endParaRPr>
          </a:p>
          <a:p>
            <a:pPr indent="0" lvl="0" marL="0" rtl="0" algn="l">
              <a:lnSpc>
                <a:spcPct val="100000"/>
              </a:lnSpc>
              <a:spcBef>
                <a:spcPts val="1200"/>
              </a:spcBef>
              <a:spcAft>
                <a:spcPts val="1200"/>
              </a:spcAft>
              <a:buNone/>
            </a:pPr>
            <a:r>
              <a:t/>
            </a:r>
            <a:endParaRPr sz="1200">
              <a:solidFill>
                <a:srgbClr val="000000"/>
              </a:solidFill>
              <a:latin typeface="Merriweather"/>
              <a:ea typeface="Merriweather"/>
              <a:cs typeface="Merriweather"/>
              <a:sym typeface="Merriweather"/>
            </a:endParaRPr>
          </a:p>
        </p:txBody>
      </p:sp>
      <p:sp>
        <p:nvSpPr>
          <p:cNvPr id="196" name="Google Shape;196;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32"/>
          <p:cNvSpPr txBox="1"/>
          <p:nvPr/>
        </p:nvSpPr>
        <p:spPr>
          <a:xfrm>
            <a:off x="194700" y="750175"/>
            <a:ext cx="8815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erriweather"/>
                <a:ea typeface="Merriweather"/>
                <a:cs typeface="Merriweather"/>
                <a:sym typeface="Merriweather"/>
              </a:rPr>
              <a:t>“T</a:t>
            </a:r>
            <a:r>
              <a:rPr lang="en" sz="1100">
                <a:latin typeface="Merriweather"/>
                <a:ea typeface="Merriweather"/>
                <a:cs typeface="Merriweather"/>
                <a:sym typeface="Merriweather"/>
              </a:rPr>
              <a:t>he 2015 U.S. Transgender Survey (USTS) is the largest survey examining the experiences of transgender people in the United States, with 27,715 respondents from all fifty states, the District of Columbia, American Samoa, Guam, Puerto Rico, and U.S. military bases overseas.” (USTS 2015 Report)</a:t>
            </a:r>
            <a:endParaRPr sz="1100">
              <a:latin typeface="Merriweather"/>
              <a:ea typeface="Merriweather"/>
              <a:cs typeface="Merriweather"/>
              <a:sym typeface="Merriweather"/>
            </a:endParaRPr>
          </a:p>
        </p:txBody>
      </p:sp>
      <p:pic>
        <p:nvPicPr>
          <p:cNvPr id="198" name="Google Shape;198;p32"/>
          <p:cNvPicPr preferRelativeResize="0"/>
          <p:nvPr/>
        </p:nvPicPr>
        <p:blipFill>
          <a:blip r:embed="rId3">
            <a:alphaModFix/>
          </a:blip>
          <a:stretch>
            <a:fillRect/>
          </a:stretch>
        </p:blipFill>
        <p:spPr>
          <a:xfrm>
            <a:off x="6538450" y="1666000"/>
            <a:ext cx="2606900" cy="2465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33"/>
          <p:cNvSpPr txBox="1"/>
          <p:nvPr>
            <p:ph type="ctrTitle"/>
          </p:nvPr>
        </p:nvSpPr>
        <p:spPr>
          <a:xfrm>
            <a:off x="2562600" y="1112600"/>
            <a:ext cx="4018800" cy="265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dk1"/>
                </a:solidFill>
                <a:latin typeface="Merriweather"/>
                <a:ea typeface="Merriweather"/>
                <a:cs typeface="Merriweather"/>
                <a:sym typeface="Merriweather"/>
              </a:rPr>
              <a:t>How Can I Be An Ally?</a:t>
            </a:r>
            <a:endParaRPr b="1">
              <a:solidFill>
                <a:schemeClr val="dk1"/>
              </a:solidFill>
              <a:latin typeface="Merriweather"/>
              <a:ea typeface="Merriweather"/>
              <a:cs typeface="Merriweather"/>
              <a:sym typeface="Merriweather"/>
            </a:endParaRPr>
          </a:p>
        </p:txBody>
      </p:sp>
      <p:pic>
        <p:nvPicPr>
          <p:cNvPr id="204" name="Google Shape;204;p33"/>
          <p:cNvPicPr preferRelativeResize="0"/>
          <p:nvPr/>
        </p:nvPicPr>
        <p:blipFill rotWithShape="1">
          <a:blip r:embed="rId3">
            <a:alphaModFix/>
          </a:blip>
          <a:srcRect b="12961" l="11140" r="11871" t="13687"/>
          <a:stretch/>
        </p:blipFill>
        <p:spPr>
          <a:xfrm>
            <a:off x="3696850" y="2658150"/>
            <a:ext cx="1586725" cy="1511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34"/>
          <p:cNvSpPr txBox="1"/>
          <p:nvPr/>
        </p:nvSpPr>
        <p:spPr>
          <a:xfrm>
            <a:off x="181950" y="177325"/>
            <a:ext cx="8780100" cy="48795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900" u="sng">
                <a:highlight>
                  <a:srgbClr val="FFF2CC"/>
                </a:highlight>
                <a:latin typeface="Merriweather"/>
                <a:ea typeface="Merriweather"/>
                <a:cs typeface="Merriweather"/>
                <a:sym typeface="Merriweather"/>
              </a:rPr>
              <a:t>According to Human Rights Campaign: </a:t>
            </a:r>
            <a:endParaRPr b="1" sz="900" u="sng">
              <a:highlight>
                <a:srgbClr val="FFF2CC"/>
              </a:highlight>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Familiarize</a:t>
            </a:r>
            <a:r>
              <a:rPr b="1" lang="en" sz="900">
                <a:latin typeface="Merriweather"/>
                <a:ea typeface="Merriweather"/>
                <a:cs typeface="Merriweather"/>
                <a:sym typeface="Merriweather"/>
              </a:rPr>
              <a:t> yourself with different pronouns </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Use books/videos to anchor your conversations about Trans people</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Using gender neutral/inclusive language (Ex: They, guests, cohort, yall, colleagues, etc)</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Be mindful of </a:t>
            </a:r>
            <a:r>
              <a:rPr b="1" lang="en" sz="900">
                <a:latin typeface="Merriweather"/>
                <a:ea typeface="Merriweather"/>
                <a:cs typeface="Merriweather"/>
                <a:sym typeface="Merriweather"/>
              </a:rPr>
              <a:t>microaggressions</a:t>
            </a:r>
            <a:r>
              <a:rPr b="1" lang="en" sz="900">
                <a:latin typeface="Merriweather"/>
                <a:ea typeface="Merriweather"/>
                <a:cs typeface="Merriweather"/>
                <a:sym typeface="Merriweather"/>
              </a:rPr>
              <a:t> (Ex: Did you have </a:t>
            </a:r>
            <a:r>
              <a:rPr b="1" lang="en" sz="900">
                <a:latin typeface="Merriweather"/>
                <a:ea typeface="Merriweather"/>
                <a:cs typeface="Merriweather"/>
                <a:sym typeface="Merriweather"/>
              </a:rPr>
              <a:t>surgery</a:t>
            </a:r>
            <a:r>
              <a:rPr b="1" lang="en" sz="900">
                <a:latin typeface="Merriweather"/>
                <a:ea typeface="Merriweather"/>
                <a:cs typeface="Merriweather"/>
                <a:sym typeface="Merriweather"/>
              </a:rPr>
              <a:t> yet? It’s so cool to have trans friends. You’re too pretty to ever been a man.) </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Support Local organizations, national causes</a:t>
            </a:r>
            <a:endParaRPr b="1" sz="900">
              <a:latin typeface="Merriweather"/>
              <a:ea typeface="Merriweather"/>
              <a:cs typeface="Merriweather"/>
              <a:sym typeface="Merriweather"/>
            </a:endParaRPr>
          </a:p>
          <a:p>
            <a:pPr indent="0" lvl="0" marL="0" rtl="0" algn="l">
              <a:lnSpc>
                <a:spcPct val="200000"/>
              </a:lnSpc>
              <a:spcBef>
                <a:spcPts val="0"/>
              </a:spcBef>
              <a:spcAft>
                <a:spcPts val="0"/>
              </a:spcAft>
              <a:buNone/>
            </a:pPr>
            <a:r>
              <a:rPr b="1" lang="en" sz="900" u="sng">
                <a:highlight>
                  <a:srgbClr val="D9EAD3"/>
                </a:highlight>
                <a:latin typeface="Merriweather"/>
                <a:ea typeface="Merriweather"/>
                <a:cs typeface="Merriweather"/>
                <a:sym typeface="Merriweather"/>
              </a:rPr>
              <a:t>According to a study done by Puckett,</a:t>
            </a:r>
            <a:r>
              <a:rPr b="1" lang="en" sz="900">
                <a:highlight>
                  <a:srgbClr val="D9EAD3"/>
                </a:highlight>
                <a:latin typeface="Merriweather"/>
                <a:ea typeface="Merriweather"/>
                <a:cs typeface="Merriweather"/>
                <a:sym typeface="Merriweather"/>
              </a:rPr>
              <a:t>** </a:t>
            </a:r>
            <a:endParaRPr b="1" sz="900">
              <a:highlight>
                <a:srgbClr val="D9EAD3"/>
              </a:highlight>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Social support can increase resilience in trans people and “reduce psychological distress” (Puckett, 2019)</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Social support can come from family AND/OR friends </a:t>
            </a:r>
            <a:endParaRPr b="1" sz="900">
              <a:latin typeface="Merriweather"/>
              <a:ea typeface="Merriweather"/>
              <a:cs typeface="Merriweather"/>
              <a:sym typeface="Merriweather"/>
            </a:endParaRPr>
          </a:p>
          <a:p>
            <a:pPr indent="0" lvl="0" marL="0" rtl="0" algn="l">
              <a:lnSpc>
                <a:spcPct val="200000"/>
              </a:lnSpc>
              <a:spcBef>
                <a:spcPts val="0"/>
              </a:spcBef>
              <a:spcAft>
                <a:spcPts val="0"/>
              </a:spcAft>
              <a:buNone/>
            </a:pPr>
            <a:r>
              <a:rPr b="1" lang="en" sz="900" u="sng">
                <a:highlight>
                  <a:srgbClr val="EAD1DC"/>
                </a:highlight>
                <a:latin typeface="Merriweather"/>
                <a:ea typeface="Merriweather"/>
                <a:cs typeface="Merriweather"/>
                <a:sym typeface="Merriweather"/>
              </a:rPr>
              <a:t>According to Cantemir: </a:t>
            </a:r>
            <a:endParaRPr b="1" sz="900" u="sng">
              <a:highlight>
                <a:srgbClr val="EAD1DC"/>
              </a:highlight>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Inclusive health policies</a:t>
            </a:r>
            <a:endParaRPr b="1" sz="900">
              <a:latin typeface="Merriweather"/>
              <a:ea typeface="Merriweather"/>
              <a:cs typeface="Merriweather"/>
              <a:sym typeface="Merriweather"/>
            </a:endParaRPr>
          </a:p>
          <a:p>
            <a:pPr indent="-311150" lvl="0" marL="457200" rtl="0" algn="l">
              <a:lnSpc>
                <a:spcPct val="200000"/>
              </a:lnSpc>
              <a:spcBef>
                <a:spcPts val="0"/>
              </a:spcBef>
              <a:spcAft>
                <a:spcPts val="0"/>
              </a:spcAft>
              <a:buSzPts val="1300"/>
              <a:buFont typeface="Merriweather"/>
              <a:buChar char="●"/>
            </a:pPr>
            <a:r>
              <a:rPr b="1" lang="en" sz="900">
                <a:latin typeface="Merriweather"/>
                <a:ea typeface="Merriweather"/>
                <a:cs typeface="Merriweather"/>
                <a:sym typeface="Merriweather"/>
              </a:rPr>
              <a:t>Interdisciplinary </a:t>
            </a:r>
            <a:r>
              <a:rPr b="1" lang="en" sz="600">
                <a:latin typeface="Merriweather"/>
                <a:ea typeface="Merriweather"/>
                <a:cs typeface="Merriweather"/>
                <a:sym typeface="Merriweather"/>
              </a:rPr>
              <a:t> </a:t>
            </a:r>
            <a:r>
              <a:rPr b="1" lang="en" sz="900">
                <a:latin typeface="Merriweather"/>
                <a:ea typeface="Merriweather"/>
                <a:cs typeface="Merriweather"/>
                <a:sym typeface="Merriweather"/>
              </a:rPr>
              <a:t>research for ALL those entering Medical fields </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Inclusive settings that allow for </a:t>
            </a:r>
            <a:r>
              <a:rPr b="1" lang="en" sz="900">
                <a:latin typeface="Merriweather"/>
                <a:ea typeface="Merriweather"/>
                <a:cs typeface="Merriweather"/>
                <a:sym typeface="Merriweather"/>
              </a:rPr>
              <a:t>positive</a:t>
            </a:r>
            <a:r>
              <a:rPr b="1" lang="en" sz="900">
                <a:latin typeface="Merriweather"/>
                <a:ea typeface="Merriweather"/>
                <a:cs typeface="Merriweather"/>
                <a:sym typeface="Merriweather"/>
              </a:rPr>
              <a:t> responses to gender expression</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Respecting names and pronouns</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Nonjudgmental attitudes</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Sexual minority sensitive care and sexual education</a:t>
            </a:r>
            <a:endParaRPr b="1" sz="900">
              <a:latin typeface="Merriweather"/>
              <a:ea typeface="Merriweather"/>
              <a:cs typeface="Merriweather"/>
              <a:sym typeface="Merriweather"/>
            </a:endParaRPr>
          </a:p>
          <a:p>
            <a:pPr indent="-285750" lvl="0" marL="457200" rtl="0" algn="l">
              <a:lnSpc>
                <a:spcPct val="200000"/>
              </a:lnSpc>
              <a:spcBef>
                <a:spcPts val="0"/>
              </a:spcBef>
              <a:spcAft>
                <a:spcPts val="0"/>
              </a:spcAft>
              <a:buSzPts val="900"/>
              <a:buFont typeface="Merriweather"/>
              <a:buChar char="●"/>
            </a:pPr>
            <a:r>
              <a:rPr b="1" lang="en" sz="900">
                <a:latin typeface="Merriweather"/>
                <a:ea typeface="Merriweather"/>
                <a:cs typeface="Merriweather"/>
                <a:sym typeface="Merriweather"/>
              </a:rPr>
              <a:t>Transgender Competency Trainings</a:t>
            </a:r>
            <a:endParaRPr b="1" sz="900">
              <a:latin typeface="Merriweather"/>
              <a:ea typeface="Merriweather"/>
              <a:cs typeface="Merriweather"/>
              <a:sym typeface="Merriweather"/>
            </a:endParaRPr>
          </a:p>
        </p:txBody>
      </p:sp>
      <p:pic>
        <p:nvPicPr>
          <p:cNvPr id="211" name="Google Shape;211;p34"/>
          <p:cNvPicPr preferRelativeResize="0"/>
          <p:nvPr/>
        </p:nvPicPr>
        <p:blipFill>
          <a:blip r:embed="rId3">
            <a:alphaModFix/>
          </a:blip>
          <a:stretch>
            <a:fillRect/>
          </a:stretch>
        </p:blipFill>
        <p:spPr>
          <a:xfrm>
            <a:off x="6490325" y="2565700"/>
            <a:ext cx="2179326" cy="2179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100000">
              <a:schemeClr val="lt2"/>
            </a:gs>
          </a:gsLst>
          <a:path path="circle">
            <a:fillToRect b="50%" l="50%" r="50%" t="50%"/>
          </a:path>
          <a:tileRect/>
        </a:gradFill>
      </p:bgPr>
    </p:bg>
    <p:spTree>
      <p:nvGrpSpPr>
        <p:cNvPr id="215" name="Shape 215"/>
        <p:cNvGrpSpPr/>
        <p:nvPr/>
      </p:nvGrpSpPr>
      <p:grpSpPr>
        <a:xfrm>
          <a:off x="0" y="0"/>
          <a:ext cx="0" cy="0"/>
          <a:chOff x="0" y="0"/>
          <a:chExt cx="0" cy="0"/>
        </a:xfrm>
      </p:grpSpPr>
      <p:sp>
        <p:nvSpPr>
          <p:cNvPr id="216" name="Google Shape;216;p35"/>
          <p:cNvSpPr txBox="1"/>
          <p:nvPr>
            <p:ph type="ctrTitle"/>
          </p:nvPr>
        </p:nvSpPr>
        <p:spPr>
          <a:xfrm>
            <a:off x="2756850" y="1419375"/>
            <a:ext cx="3512100" cy="230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5000">
                <a:solidFill>
                  <a:schemeClr val="lt1"/>
                </a:solidFill>
                <a:latin typeface="Merriweather"/>
                <a:ea typeface="Merriweather"/>
                <a:cs typeface="Merriweather"/>
                <a:sym typeface="Merriweather"/>
              </a:rPr>
              <a:t>Community Resources</a:t>
            </a:r>
            <a:endParaRPr sz="5000">
              <a:solidFill>
                <a:schemeClr val="lt1"/>
              </a:solidFill>
              <a:latin typeface="Merriweather"/>
              <a:ea typeface="Merriweather"/>
              <a:cs typeface="Merriweather"/>
              <a:sym typeface="Merriweather"/>
            </a:endParaRPr>
          </a:p>
        </p:txBody>
      </p:sp>
      <p:sp>
        <p:nvSpPr>
          <p:cNvPr id="217" name="Google Shape;217;p35"/>
          <p:cNvSpPr txBox="1"/>
          <p:nvPr>
            <p:ph type="ctrTitle"/>
          </p:nvPr>
        </p:nvSpPr>
        <p:spPr>
          <a:xfrm>
            <a:off x="2815950" y="708250"/>
            <a:ext cx="3512100" cy="2651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b="1" lang="en" sz="4740">
                <a:latin typeface="Merriweather"/>
                <a:ea typeface="Merriweather"/>
                <a:cs typeface="Merriweather"/>
                <a:sym typeface="Merriweather"/>
              </a:rPr>
              <a:t>Trans Informed Resources</a:t>
            </a:r>
            <a:endParaRPr b="1" sz="4740">
              <a:latin typeface="Merriweather"/>
              <a:ea typeface="Merriweather"/>
              <a:cs typeface="Merriweather"/>
              <a:sym typeface="Merriweather"/>
            </a:endParaRPr>
          </a:p>
        </p:txBody>
      </p:sp>
      <p:pic>
        <p:nvPicPr>
          <p:cNvPr id="218" name="Google Shape;218;p35"/>
          <p:cNvPicPr preferRelativeResize="0"/>
          <p:nvPr/>
        </p:nvPicPr>
        <p:blipFill>
          <a:blip r:embed="rId3">
            <a:alphaModFix/>
          </a:blip>
          <a:stretch>
            <a:fillRect/>
          </a:stretch>
        </p:blipFill>
        <p:spPr>
          <a:xfrm>
            <a:off x="3677450" y="3188375"/>
            <a:ext cx="1723224" cy="1006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4294967295" type="title"/>
          </p:nvPr>
        </p:nvSpPr>
        <p:spPr>
          <a:xfrm>
            <a:off x="1638325" y="1165550"/>
            <a:ext cx="74334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latin typeface="Merriweather"/>
                <a:ea typeface="Merriweather"/>
                <a:cs typeface="Merriweather"/>
                <a:sym typeface="Merriweather"/>
              </a:rPr>
              <a:t>MISSION STATEMENT </a:t>
            </a:r>
            <a:endParaRPr b="1" u="sng">
              <a:latin typeface="Merriweather"/>
              <a:ea typeface="Merriweather"/>
              <a:cs typeface="Merriweather"/>
              <a:sym typeface="Merriweather"/>
            </a:endParaRPr>
          </a:p>
        </p:txBody>
      </p:sp>
      <p:sp>
        <p:nvSpPr>
          <p:cNvPr id="89" name="Google Shape;89;p18"/>
          <p:cNvSpPr txBox="1"/>
          <p:nvPr>
            <p:ph idx="4294967295" type="body"/>
          </p:nvPr>
        </p:nvSpPr>
        <p:spPr>
          <a:xfrm>
            <a:off x="2335500" y="1844775"/>
            <a:ext cx="6808500" cy="17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00000"/>
                </a:solidFill>
                <a:latin typeface="Merriweather"/>
                <a:ea typeface="Merriweather"/>
                <a:cs typeface="Merriweather"/>
                <a:sym typeface="Merriweather"/>
              </a:rPr>
              <a:t>Our mission is to create an inclusive and informed community where trans-individuals can equitably gain access to mental health resources, services, and each other. </a:t>
            </a:r>
            <a:endParaRPr b="1" sz="2200">
              <a:latin typeface="Merriweather"/>
              <a:ea typeface="Merriweather"/>
              <a:cs typeface="Merriweather"/>
              <a:sym typeface="Merriweather"/>
            </a:endParaRPr>
          </a:p>
        </p:txBody>
      </p:sp>
      <p:sp>
        <p:nvSpPr>
          <p:cNvPr id="90" name="Google Shape;90;p18"/>
          <p:cNvSpPr txBox="1"/>
          <p:nvPr>
            <p:ph idx="12" type="sldNum"/>
          </p:nvPr>
        </p:nvSpPr>
        <p:spPr>
          <a:xfrm>
            <a:off x="8480584" y="47218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 name="Google Shape;91;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2" name="Google Shape;92;p18"/>
          <p:cNvPicPr preferRelativeResize="0"/>
          <p:nvPr/>
        </p:nvPicPr>
        <p:blipFill rotWithShape="1">
          <a:blip r:embed="rId3">
            <a:alphaModFix/>
          </a:blip>
          <a:srcRect b="36760" l="0" r="0" t="0"/>
          <a:stretch/>
        </p:blipFill>
        <p:spPr>
          <a:xfrm>
            <a:off x="141500" y="2072750"/>
            <a:ext cx="2076951" cy="1313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idx="4294967295" type="title"/>
          </p:nvPr>
        </p:nvSpPr>
        <p:spPr>
          <a:xfrm>
            <a:off x="311700" y="1449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latin typeface="Merriweather"/>
                <a:ea typeface="Merriweather"/>
                <a:cs typeface="Merriweather"/>
                <a:sym typeface="Merriweather"/>
              </a:rPr>
              <a:t>Sacramento </a:t>
            </a:r>
            <a:r>
              <a:rPr b="1" lang="en" sz="3000" u="sng">
                <a:latin typeface="Merriweather"/>
                <a:ea typeface="Merriweather"/>
                <a:cs typeface="Merriweather"/>
                <a:sym typeface="Merriweather"/>
              </a:rPr>
              <a:t>Trans-Friendly Services </a:t>
            </a:r>
            <a:endParaRPr b="1" sz="3000" u="sng">
              <a:latin typeface="Merriweather"/>
              <a:ea typeface="Merriweather"/>
              <a:cs typeface="Merriweather"/>
              <a:sym typeface="Merriweather"/>
            </a:endParaRPr>
          </a:p>
        </p:txBody>
      </p:sp>
      <p:sp>
        <p:nvSpPr>
          <p:cNvPr id="224" name="Google Shape;22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5" name="Google Shape;225;p36"/>
          <p:cNvPicPr preferRelativeResize="0"/>
          <p:nvPr/>
        </p:nvPicPr>
        <p:blipFill>
          <a:blip r:embed="rId3">
            <a:alphaModFix/>
          </a:blip>
          <a:stretch>
            <a:fillRect/>
          </a:stretch>
        </p:blipFill>
        <p:spPr>
          <a:xfrm>
            <a:off x="0" y="717675"/>
            <a:ext cx="3006174" cy="1690975"/>
          </a:xfrm>
          <a:prstGeom prst="rect">
            <a:avLst/>
          </a:prstGeom>
          <a:noFill/>
          <a:ln>
            <a:noFill/>
          </a:ln>
        </p:spPr>
      </p:pic>
      <p:pic>
        <p:nvPicPr>
          <p:cNvPr id="226" name="Google Shape;226;p36"/>
          <p:cNvPicPr preferRelativeResize="0"/>
          <p:nvPr/>
        </p:nvPicPr>
        <p:blipFill>
          <a:blip r:embed="rId4">
            <a:alphaModFix/>
          </a:blip>
          <a:stretch>
            <a:fillRect/>
          </a:stretch>
        </p:blipFill>
        <p:spPr>
          <a:xfrm>
            <a:off x="515825" y="1993125"/>
            <a:ext cx="1974525" cy="840825"/>
          </a:xfrm>
          <a:prstGeom prst="rect">
            <a:avLst/>
          </a:prstGeom>
          <a:noFill/>
          <a:ln>
            <a:noFill/>
          </a:ln>
        </p:spPr>
      </p:pic>
      <p:pic>
        <p:nvPicPr>
          <p:cNvPr id="227" name="Google Shape;227;p36"/>
          <p:cNvPicPr preferRelativeResize="0"/>
          <p:nvPr/>
        </p:nvPicPr>
        <p:blipFill>
          <a:blip r:embed="rId5">
            <a:alphaModFix/>
          </a:blip>
          <a:stretch>
            <a:fillRect/>
          </a:stretch>
        </p:blipFill>
        <p:spPr>
          <a:xfrm>
            <a:off x="4985300" y="809947"/>
            <a:ext cx="2091125" cy="2091125"/>
          </a:xfrm>
          <a:prstGeom prst="rect">
            <a:avLst/>
          </a:prstGeom>
          <a:noFill/>
          <a:ln>
            <a:noFill/>
          </a:ln>
        </p:spPr>
      </p:pic>
      <p:pic>
        <p:nvPicPr>
          <p:cNvPr id="228" name="Google Shape;228;p36"/>
          <p:cNvPicPr preferRelativeResize="0"/>
          <p:nvPr/>
        </p:nvPicPr>
        <p:blipFill>
          <a:blip r:embed="rId6">
            <a:alphaModFix/>
          </a:blip>
          <a:stretch>
            <a:fillRect/>
          </a:stretch>
        </p:blipFill>
        <p:spPr>
          <a:xfrm>
            <a:off x="3046612" y="1086737"/>
            <a:ext cx="1898250" cy="1755499"/>
          </a:xfrm>
          <a:prstGeom prst="rect">
            <a:avLst/>
          </a:prstGeom>
          <a:noFill/>
          <a:ln>
            <a:noFill/>
          </a:ln>
        </p:spPr>
      </p:pic>
      <p:pic>
        <p:nvPicPr>
          <p:cNvPr id="229" name="Google Shape;229;p36"/>
          <p:cNvPicPr preferRelativeResize="0"/>
          <p:nvPr/>
        </p:nvPicPr>
        <p:blipFill>
          <a:blip r:embed="rId7">
            <a:alphaModFix/>
          </a:blip>
          <a:stretch>
            <a:fillRect/>
          </a:stretch>
        </p:blipFill>
        <p:spPr>
          <a:xfrm>
            <a:off x="7283250" y="1040602"/>
            <a:ext cx="1630761" cy="1537575"/>
          </a:xfrm>
          <a:prstGeom prst="rect">
            <a:avLst/>
          </a:prstGeom>
          <a:noFill/>
          <a:ln>
            <a:noFill/>
          </a:ln>
        </p:spPr>
      </p:pic>
      <p:sp>
        <p:nvSpPr>
          <p:cNvPr id="230" name="Google Shape;230;p36"/>
          <p:cNvSpPr txBox="1"/>
          <p:nvPr/>
        </p:nvSpPr>
        <p:spPr>
          <a:xfrm>
            <a:off x="1081800" y="717675"/>
            <a:ext cx="7137000" cy="3540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b="1" lang="en" sz="1100">
                <a:solidFill>
                  <a:schemeClr val="dk1"/>
                </a:solidFill>
                <a:latin typeface="Merriweather"/>
                <a:ea typeface="Merriweather"/>
                <a:cs typeface="Merriweather"/>
                <a:sym typeface="Merriweather"/>
              </a:rPr>
              <a:t>This is not an exhaustive list of Trans resources, but some of the major LGBTQIA+ Resources.</a:t>
            </a:r>
            <a:endParaRPr/>
          </a:p>
        </p:txBody>
      </p:sp>
      <p:sp>
        <p:nvSpPr>
          <p:cNvPr id="231" name="Google Shape;231;p36"/>
          <p:cNvSpPr txBox="1"/>
          <p:nvPr>
            <p:ph idx="4294967295" type="title"/>
          </p:nvPr>
        </p:nvSpPr>
        <p:spPr>
          <a:xfrm>
            <a:off x="311700" y="2771138"/>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latin typeface="Merriweather"/>
                <a:ea typeface="Merriweather"/>
                <a:cs typeface="Merriweather"/>
                <a:sym typeface="Merriweather"/>
              </a:rPr>
              <a:t>National</a:t>
            </a:r>
            <a:r>
              <a:rPr b="1" lang="en" sz="3000" u="sng">
                <a:latin typeface="Merriweather"/>
                <a:ea typeface="Merriweather"/>
                <a:cs typeface="Merriweather"/>
                <a:sym typeface="Merriweather"/>
              </a:rPr>
              <a:t> Trans-Friendly Services </a:t>
            </a:r>
            <a:endParaRPr b="1" sz="3000" u="sng">
              <a:latin typeface="Merriweather"/>
              <a:ea typeface="Merriweather"/>
              <a:cs typeface="Merriweather"/>
              <a:sym typeface="Merriweather"/>
            </a:endParaRPr>
          </a:p>
        </p:txBody>
      </p:sp>
      <p:pic>
        <p:nvPicPr>
          <p:cNvPr id="232" name="Google Shape;232;p36"/>
          <p:cNvPicPr preferRelativeResize="0"/>
          <p:nvPr/>
        </p:nvPicPr>
        <p:blipFill>
          <a:blip r:embed="rId8">
            <a:alphaModFix/>
          </a:blip>
          <a:stretch>
            <a:fillRect/>
          </a:stretch>
        </p:blipFill>
        <p:spPr>
          <a:xfrm>
            <a:off x="3046602" y="3467675"/>
            <a:ext cx="3402144" cy="572700"/>
          </a:xfrm>
          <a:prstGeom prst="rect">
            <a:avLst/>
          </a:prstGeom>
          <a:noFill/>
          <a:ln>
            <a:noFill/>
          </a:ln>
        </p:spPr>
      </p:pic>
      <p:pic>
        <p:nvPicPr>
          <p:cNvPr id="233" name="Google Shape;233;p36"/>
          <p:cNvPicPr preferRelativeResize="0"/>
          <p:nvPr/>
        </p:nvPicPr>
        <p:blipFill>
          <a:blip r:embed="rId9">
            <a:alphaModFix/>
          </a:blip>
          <a:stretch>
            <a:fillRect/>
          </a:stretch>
        </p:blipFill>
        <p:spPr>
          <a:xfrm>
            <a:off x="106058" y="4381725"/>
            <a:ext cx="4286250" cy="438150"/>
          </a:xfrm>
          <a:prstGeom prst="rect">
            <a:avLst/>
          </a:prstGeom>
          <a:noFill/>
          <a:ln>
            <a:noFill/>
          </a:ln>
        </p:spPr>
      </p:pic>
      <p:pic>
        <p:nvPicPr>
          <p:cNvPr id="234" name="Google Shape;234;p36"/>
          <p:cNvPicPr preferRelativeResize="0"/>
          <p:nvPr/>
        </p:nvPicPr>
        <p:blipFill>
          <a:blip r:embed="rId10">
            <a:alphaModFix/>
          </a:blip>
          <a:stretch>
            <a:fillRect/>
          </a:stretch>
        </p:blipFill>
        <p:spPr>
          <a:xfrm>
            <a:off x="6342622" y="4212735"/>
            <a:ext cx="1204444" cy="840825"/>
          </a:xfrm>
          <a:prstGeom prst="rect">
            <a:avLst/>
          </a:prstGeom>
          <a:noFill/>
          <a:ln>
            <a:noFill/>
          </a:ln>
        </p:spPr>
      </p:pic>
      <p:pic>
        <p:nvPicPr>
          <p:cNvPr id="235" name="Google Shape;235;p36"/>
          <p:cNvPicPr preferRelativeResize="0"/>
          <p:nvPr/>
        </p:nvPicPr>
        <p:blipFill>
          <a:blip r:embed="rId11">
            <a:alphaModFix/>
          </a:blip>
          <a:stretch>
            <a:fillRect/>
          </a:stretch>
        </p:blipFill>
        <p:spPr>
          <a:xfrm>
            <a:off x="205324" y="3467675"/>
            <a:ext cx="2400910" cy="710950"/>
          </a:xfrm>
          <a:prstGeom prst="rect">
            <a:avLst/>
          </a:prstGeom>
          <a:noFill/>
          <a:ln>
            <a:noFill/>
          </a:ln>
        </p:spPr>
      </p:pic>
      <p:pic>
        <p:nvPicPr>
          <p:cNvPr id="236" name="Google Shape;236;p36"/>
          <p:cNvPicPr preferRelativeResize="0"/>
          <p:nvPr/>
        </p:nvPicPr>
        <p:blipFill>
          <a:blip r:embed="rId12">
            <a:alphaModFix/>
          </a:blip>
          <a:stretch>
            <a:fillRect/>
          </a:stretch>
        </p:blipFill>
        <p:spPr>
          <a:xfrm>
            <a:off x="4818025" y="4178626"/>
            <a:ext cx="1346771" cy="909050"/>
          </a:xfrm>
          <a:prstGeom prst="rect">
            <a:avLst/>
          </a:prstGeom>
          <a:noFill/>
          <a:ln>
            <a:noFill/>
          </a:ln>
        </p:spPr>
      </p:pic>
      <p:pic>
        <p:nvPicPr>
          <p:cNvPr id="237" name="Google Shape;237;p36"/>
          <p:cNvPicPr preferRelativeResize="0"/>
          <p:nvPr/>
        </p:nvPicPr>
        <p:blipFill>
          <a:blip r:embed="rId13">
            <a:alphaModFix/>
          </a:blip>
          <a:stretch>
            <a:fillRect/>
          </a:stretch>
        </p:blipFill>
        <p:spPr>
          <a:xfrm>
            <a:off x="6822245" y="3333611"/>
            <a:ext cx="1650217" cy="840825"/>
          </a:xfrm>
          <a:prstGeom prst="rect">
            <a:avLst/>
          </a:prstGeom>
          <a:noFill/>
          <a:ln>
            <a:noFill/>
          </a:ln>
        </p:spPr>
      </p:pic>
      <p:pic>
        <p:nvPicPr>
          <p:cNvPr id="238" name="Google Shape;238;p36"/>
          <p:cNvPicPr preferRelativeResize="0"/>
          <p:nvPr/>
        </p:nvPicPr>
        <p:blipFill>
          <a:blip r:embed="rId14">
            <a:alphaModFix/>
          </a:blip>
          <a:stretch>
            <a:fillRect/>
          </a:stretch>
        </p:blipFill>
        <p:spPr>
          <a:xfrm>
            <a:off x="7678213" y="4212727"/>
            <a:ext cx="840825" cy="840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idx="4294967295" type="title"/>
          </p:nvPr>
        </p:nvSpPr>
        <p:spPr>
          <a:xfrm>
            <a:off x="975150" y="136775"/>
            <a:ext cx="7193700" cy="49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latin typeface="Merriweather"/>
                <a:ea typeface="Merriweather"/>
                <a:cs typeface="Merriweather"/>
                <a:sym typeface="Merriweather"/>
              </a:rPr>
              <a:t>References</a:t>
            </a:r>
            <a:endParaRPr b="1" u="sng">
              <a:latin typeface="Merriweather"/>
              <a:ea typeface="Merriweather"/>
              <a:cs typeface="Merriweather"/>
              <a:sym typeface="Merriweather"/>
            </a:endParaRPr>
          </a:p>
        </p:txBody>
      </p:sp>
      <p:sp>
        <p:nvSpPr>
          <p:cNvPr id="244" name="Google Shape;244;p37"/>
          <p:cNvSpPr txBox="1"/>
          <p:nvPr>
            <p:ph idx="4294967295" type="body"/>
          </p:nvPr>
        </p:nvSpPr>
        <p:spPr>
          <a:xfrm>
            <a:off x="715800" y="724950"/>
            <a:ext cx="7712400" cy="4256100"/>
          </a:xfrm>
          <a:prstGeom prst="rect">
            <a:avLst/>
          </a:prstGeom>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111111"/>
              </a:buClr>
              <a:buSzPts val="1000"/>
              <a:buFont typeface="Merriweather"/>
              <a:buChar char="●"/>
            </a:pPr>
            <a:r>
              <a:rPr lang="en" sz="1000">
                <a:solidFill>
                  <a:srgbClr val="111111"/>
                </a:solidFill>
                <a:latin typeface="Merriweather"/>
                <a:ea typeface="Merriweather"/>
                <a:cs typeface="Merriweather"/>
                <a:sym typeface="Merriweather"/>
              </a:rPr>
              <a:t>Cantemir, Adrian, et al. "MEDICAL AND SOCIAL ASSISTANCE FOR THE TRANSGENDER COMMUNITY: DIFFICULTIES AND PARTICULARITIES IN PSYCHIATRIC AND PSYCHOTHERAPEUTIC ASSISTANCES." Revista de Cercetare si Interventie Sociala 74 (2021).</a:t>
            </a:r>
            <a:endParaRPr sz="1000">
              <a:solidFill>
                <a:srgbClr val="111111"/>
              </a:solidFill>
              <a:latin typeface="Merriweather"/>
              <a:ea typeface="Merriweather"/>
              <a:cs typeface="Merriweather"/>
              <a:sym typeface="Merriweather"/>
            </a:endParaRPr>
          </a:p>
          <a:p>
            <a:pPr indent="-292100" lvl="0" marL="457200" rtl="0" algn="l">
              <a:lnSpc>
                <a:spcPct val="100000"/>
              </a:lnSpc>
              <a:spcBef>
                <a:spcPts val="0"/>
              </a:spcBef>
              <a:spcAft>
                <a:spcPts val="0"/>
              </a:spcAft>
              <a:buClr>
                <a:srgbClr val="111111"/>
              </a:buClr>
              <a:buSzPts val="1000"/>
              <a:buFont typeface="Merriweather"/>
              <a:buChar char="●"/>
            </a:pPr>
            <a:r>
              <a:rPr lang="en" sz="1000">
                <a:solidFill>
                  <a:srgbClr val="111111"/>
                </a:solidFill>
                <a:highlight>
                  <a:srgbClr val="FFFFFF"/>
                </a:highlight>
                <a:latin typeface="Merriweather"/>
                <a:ea typeface="Merriweather"/>
                <a:cs typeface="Merriweather"/>
                <a:sym typeface="Merriweather"/>
              </a:rPr>
              <a:t>Puckett, Jae A., et al. "Mental health and resilience in transgender individuals: What type of support makes a difference?." </a:t>
            </a:r>
            <a:r>
              <a:rPr i="1" lang="en" sz="1000">
                <a:solidFill>
                  <a:srgbClr val="111111"/>
                </a:solidFill>
                <a:highlight>
                  <a:srgbClr val="FFFFFF"/>
                </a:highlight>
                <a:latin typeface="Merriweather"/>
                <a:ea typeface="Merriweather"/>
                <a:cs typeface="Merriweather"/>
                <a:sym typeface="Merriweather"/>
              </a:rPr>
              <a:t>Journal of Family Psychology</a:t>
            </a:r>
            <a:r>
              <a:rPr lang="en" sz="1000">
                <a:solidFill>
                  <a:srgbClr val="111111"/>
                </a:solidFill>
                <a:highlight>
                  <a:srgbClr val="FFFFFF"/>
                </a:highlight>
                <a:latin typeface="Merriweather"/>
                <a:ea typeface="Merriweather"/>
                <a:cs typeface="Merriweather"/>
                <a:sym typeface="Merriweather"/>
              </a:rPr>
              <a:t> 33.8 (2019): 954.</a:t>
            </a:r>
            <a:endParaRPr sz="1000">
              <a:solidFill>
                <a:srgbClr val="111111"/>
              </a:solidFill>
              <a:highlight>
                <a:srgbClr val="FFFFFF"/>
              </a:highlight>
              <a:latin typeface="Merriweather"/>
              <a:ea typeface="Merriweather"/>
              <a:cs typeface="Merriweather"/>
              <a:sym typeface="Merriweather"/>
            </a:endParaRPr>
          </a:p>
          <a:p>
            <a:pPr indent="-292100" lvl="0" marL="457200" rtl="0" algn="l">
              <a:lnSpc>
                <a:spcPct val="100000"/>
              </a:lnSpc>
              <a:spcBef>
                <a:spcPts val="0"/>
              </a:spcBef>
              <a:spcAft>
                <a:spcPts val="0"/>
              </a:spcAft>
              <a:buClr>
                <a:srgbClr val="111111"/>
              </a:buClr>
              <a:buSzPts val="1000"/>
              <a:buFont typeface="Merriweather"/>
              <a:buChar char="●"/>
            </a:pPr>
            <a:r>
              <a:rPr lang="en" sz="1000">
                <a:solidFill>
                  <a:srgbClr val="111111"/>
                </a:solidFill>
                <a:highlight>
                  <a:srgbClr val="FFFFFF"/>
                </a:highlight>
                <a:latin typeface="Merriweather"/>
                <a:ea typeface="Merriweather"/>
                <a:cs typeface="Merriweather"/>
                <a:sym typeface="Merriweather"/>
              </a:rPr>
              <a:t>Diehl. “Social Stigma, Legal and Public Health Barriers Faced by the Third Gender Phenomena in Brazil, India and Mexico: Travestis, Hijras and Muxes.” International journal of social psychiatry. 63.5 (2017): n. pag. Web.</a:t>
            </a:r>
            <a:endParaRPr sz="1000">
              <a:solidFill>
                <a:srgbClr val="111111"/>
              </a:solidFill>
              <a:highlight>
                <a:srgbClr val="FFFFFF"/>
              </a:highlight>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uFill>
                  <a:noFill/>
                </a:uFill>
                <a:latin typeface="Merriweather"/>
                <a:ea typeface="Merriweather"/>
                <a:cs typeface="Merriweather"/>
                <a:sym typeface="Merriweather"/>
                <a:hlinkClick r:id="rId3">
                  <a:extLst>
                    <a:ext uri="{A12FA001-AC4F-418D-AE19-62706E023703}">
                      <ahyp:hlinkClr val="tx"/>
                    </a:ext>
                  </a:extLst>
                </a:hlinkClick>
              </a:rPr>
              <a:t>https://transequality.org/sites/default/files/docs/usts/USTS-Full-Report-Dec17.pdf</a:t>
            </a:r>
            <a:r>
              <a:rPr lang="en" sz="1000">
                <a:solidFill>
                  <a:srgbClr val="111111"/>
                </a:solidFill>
                <a:latin typeface="Merriweather"/>
                <a:ea typeface="Merriweather"/>
                <a:cs typeface="Merriweather"/>
                <a:sym typeface="Merriweather"/>
              </a:rPr>
              <a:t>   </a:t>
            </a:r>
            <a:endParaRPr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uFill>
                  <a:noFill/>
                </a:uFill>
                <a:latin typeface="Merriweather"/>
                <a:ea typeface="Merriweather"/>
                <a:cs typeface="Merriweather"/>
                <a:sym typeface="Merriweather"/>
                <a:hlinkClick r:id="rId4">
                  <a:extLst>
                    <a:ext uri="{A12FA001-AC4F-418D-AE19-62706E023703}">
                      <ahyp:hlinkClr val="tx"/>
                    </a:ext>
                  </a:extLst>
                </a:hlinkClick>
              </a:rPr>
              <a:t>https://transequality.org/issues/resources/frequently-asked-questions-about-transgender-people</a:t>
            </a:r>
            <a:r>
              <a:rPr lang="en" sz="1000">
                <a:solidFill>
                  <a:srgbClr val="111111"/>
                </a:solidFill>
                <a:latin typeface="Merriweather"/>
                <a:ea typeface="Merriweather"/>
                <a:cs typeface="Merriweather"/>
                <a:sym typeface="Merriweather"/>
              </a:rPr>
              <a:t>  </a:t>
            </a:r>
            <a:endParaRPr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latin typeface="Merriweather"/>
                <a:ea typeface="Merriweather"/>
                <a:cs typeface="Merriweather"/>
                <a:sym typeface="Merriweather"/>
              </a:rPr>
              <a:t>“2021 Officially Becomes Worst Year in Recent History for LGBTQ State Legislative Attacks as Unprecedented Number of States Enact Record-Shattering Number of Anti-LGBTQ Measures Into Law.” </a:t>
            </a:r>
            <a:r>
              <a:rPr i="1" lang="en" sz="1000">
                <a:solidFill>
                  <a:srgbClr val="111111"/>
                </a:solidFill>
                <a:latin typeface="Merriweather"/>
                <a:ea typeface="Merriweather"/>
                <a:cs typeface="Merriweather"/>
                <a:sym typeface="Merriweather"/>
              </a:rPr>
              <a:t>HRC</a:t>
            </a:r>
            <a:r>
              <a:rPr lang="en" sz="1000">
                <a:solidFill>
                  <a:srgbClr val="111111"/>
                </a:solidFill>
                <a:latin typeface="Merriweather"/>
                <a:ea typeface="Merriweather"/>
                <a:cs typeface="Merriweather"/>
                <a:sym typeface="Merriweather"/>
              </a:rPr>
              <a:t>, www.hrc.org/press-releases/2021-officially-becomes-worst-year-in-recent-history-for-lgbtq-state-legislative-attacks-as-unprecedented-number-of-states-enact-record-shattering-number-of-anti-lgbtq-measures-into-law.</a:t>
            </a:r>
            <a:endParaRPr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latin typeface="Merriweather"/>
                <a:ea typeface="Merriweather"/>
                <a:cs typeface="Merriweather"/>
                <a:sym typeface="Merriweather"/>
              </a:rPr>
              <a:t>Dinno, Alexis. “Homicide Rates of Transgender Individuals in the United States: 2010-2014.” American Journal of Public Health, vol. 107, no. 9, Sept. 2017, pp. 1441–1447. EBSCOhost, doi:10.2105/AJPH.2017.303878.</a:t>
            </a:r>
            <a:endParaRPr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b="1" lang="en" sz="1000">
                <a:solidFill>
                  <a:srgbClr val="111111"/>
                </a:solidFill>
                <a:uFill>
                  <a:noFill/>
                </a:uFill>
                <a:latin typeface="Merriweather"/>
                <a:ea typeface="Merriweather"/>
                <a:cs typeface="Merriweather"/>
                <a:sym typeface="Merriweather"/>
                <a:hlinkClick r:id="rId5">
                  <a:extLst>
                    <a:ext uri="{A12FA001-AC4F-418D-AE19-62706E023703}">
                      <ahyp:hlinkClr val="tx"/>
                    </a:ext>
                  </a:extLst>
                </a:hlinkClick>
              </a:rPr>
              <a:t>https://www.plannedparenthood.org/planned-parenthood-northern-california/get-care/trans-health-services</a:t>
            </a:r>
            <a:r>
              <a:rPr b="1" lang="en" sz="1000">
                <a:solidFill>
                  <a:srgbClr val="111111"/>
                </a:solidFill>
                <a:latin typeface="Merriweather"/>
                <a:ea typeface="Merriweather"/>
                <a:cs typeface="Merriweather"/>
                <a:sym typeface="Merriweather"/>
              </a:rPr>
              <a:t> </a:t>
            </a:r>
            <a:endParaRPr b="1"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uFill>
                  <a:noFill/>
                </a:uFill>
                <a:latin typeface="Merriweather"/>
                <a:ea typeface="Merriweather"/>
                <a:cs typeface="Merriweather"/>
                <a:sym typeface="Merriweather"/>
                <a:hlinkClick r:id="rId6">
                  <a:extLst>
                    <a:ext uri="{A12FA001-AC4F-418D-AE19-62706E023703}">
                      <ahyp:hlinkClr val="tx"/>
                    </a:ext>
                  </a:extLst>
                </a:hlinkClick>
              </a:rPr>
              <a:t>https://www.glaad.org/transgender/transfaq</a:t>
            </a:r>
            <a:r>
              <a:rPr lang="en" sz="1000">
                <a:solidFill>
                  <a:srgbClr val="111111"/>
                </a:solidFill>
                <a:latin typeface="Merriweather"/>
                <a:ea typeface="Merriweather"/>
                <a:cs typeface="Merriweather"/>
                <a:sym typeface="Merriweather"/>
              </a:rPr>
              <a:t> </a:t>
            </a:r>
            <a:endParaRPr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uFill>
                  <a:noFill/>
                </a:uFill>
                <a:latin typeface="Merriweather"/>
                <a:ea typeface="Merriweather"/>
                <a:cs typeface="Merriweather"/>
                <a:sym typeface="Merriweather"/>
                <a:hlinkClick r:id="rId7">
                  <a:extLst>
                    <a:ext uri="{A12FA001-AC4F-418D-AE19-62706E023703}">
                      <ahyp:hlinkClr val="tx"/>
                    </a:ext>
                  </a:extLst>
                </a:hlinkClick>
              </a:rPr>
              <a:t>https://www.thetrevorproject.org/trvr_support_center/trans-gender-identity/</a:t>
            </a:r>
            <a:r>
              <a:rPr lang="en" sz="1000">
                <a:solidFill>
                  <a:srgbClr val="111111"/>
                </a:solidFill>
                <a:latin typeface="Merriweather"/>
                <a:ea typeface="Merriweather"/>
                <a:cs typeface="Merriweather"/>
                <a:sym typeface="Merriweather"/>
              </a:rPr>
              <a:t> </a:t>
            </a:r>
            <a:endParaRPr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uFill>
                  <a:noFill/>
                </a:uFill>
                <a:latin typeface="Merriweather"/>
                <a:ea typeface="Merriweather"/>
                <a:cs typeface="Merriweather"/>
                <a:sym typeface="Merriweather"/>
                <a:hlinkClick r:id="rId8">
                  <a:extLst>
                    <a:ext uri="{A12FA001-AC4F-418D-AE19-62706E023703}">
                      <ahyp:hlinkClr val="tx"/>
                    </a:ext>
                  </a:extLst>
                </a:hlinkClick>
              </a:rPr>
              <a:t>https://www.nhs.uk/conditions/gender-dysphoria/</a:t>
            </a:r>
            <a:r>
              <a:rPr lang="en" sz="1000">
                <a:solidFill>
                  <a:srgbClr val="111111"/>
                </a:solidFill>
                <a:latin typeface="Merriweather"/>
                <a:ea typeface="Merriweather"/>
                <a:cs typeface="Merriweather"/>
                <a:sym typeface="Merriweather"/>
              </a:rPr>
              <a:t> </a:t>
            </a:r>
            <a:endParaRPr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uFill>
                  <a:noFill/>
                </a:uFill>
                <a:latin typeface="Merriweather"/>
                <a:ea typeface="Merriweather"/>
                <a:cs typeface="Merriweather"/>
                <a:sym typeface="Merriweather"/>
                <a:hlinkClick r:id="rId9">
                  <a:extLst>
                    <a:ext uri="{A12FA001-AC4F-418D-AE19-62706E023703}">
                      <ahyp:hlinkClr val="tx"/>
                    </a:ext>
                  </a:extLst>
                </a:hlinkClick>
              </a:rPr>
              <a:t>https://www.glaad.org/blog/glaad-examines-ten-years-transgender-images-television-more-half-were-negative-or-defamatory</a:t>
            </a:r>
            <a:r>
              <a:rPr lang="en" sz="1000">
                <a:solidFill>
                  <a:srgbClr val="111111"/>
                </a:solidFill>
                <a:latin typeface="Merriweather"/>
                <a:ea typeface="Merriweather"/>
                <a:cs typeface="Merriweather"/>
                <a:sym typeface="Merriweather"/>
              </a:rPr>
              <a:t> </a:t>
            </a:r>
            <a:endParaRPr sz="1000">
              <a:solidFill>
                <a:srgbClr val="111111"/>
              </a:solidFill>
              <a:latin typeface="Merriweather"/>
              <a:ea typeface="Merriweather"/>
              <a:cs typeface="Merriweather"/>
              <a:sym typeface="Merriweather"/>
            </a:endParaRPr>
          </a:p>
          <a:p>
            <a:pPr indent="-292100" lvl="0" marL="457200" rtl="0" algn="l">
              <a:spcBef>
                <a:spcPts val="0"/>
              </a:spcBef>
              <a:spcAft>
                <a:spcPts val="0"/>
              </a:spcAft>
              <a:buClr>
                <a:srgbClr val="111111"/>
              </a:buClr>
              <a:buSzPts val="1000"/>
              <a:buFont typeface="Merriweather"/>
              <a:buChar char="●"/>
            </a:pPr>
            <a:r>
              <a:rPr lang="en" sz="1000">
                <a:solidFill>
                  <a:srgbClr val="111111"/>
                </a:solidFill>
                <a:uFill>
                  <a:noFill/>
                </a:uFill>
                <a:latin typeface="Merriweather"/>
                <a:ea typeface="Merriweather"/>
                <a:cs typeface="Merriweather"/>
                <a:sym typeface="Merriweather"/>
                <a:hlinkClick r:id="rId10">
                  <a:extLst>
                    <a:ext uri="{A12FA001-AC4F-418D-AE19-62706E023703}">
                      <ahyp:hlinkClr val="tx"/>
                    </a:ext>
                  </a:extLst>
                </a:hlinkClick>
              </a:rPr>
              <a:t>https://www.hrc.org/resources/be-an-ally-support-trans-equality</a:t>
            </a:r>
            <a:r>
              <a:rPr lang="en" sz="1000">
                <a:solidFill>
                  <a:srgbClr val="111111"/>
                </a:solidFill>
                <a:latin typeface="Merriweather"/>
                <a:ea typeface="Merriweather"/>
                <a:cs typeface="Merriweather"/>
                <a:sym typeface="Merriweather"/>
              </a:rPr>
              <a:t> </a:t>
            </a:r>
            <a:endParaRPr sz="1000">
              <a:solidFill>
                <a:srgbClr val="111111"/>
              </a:solidFill>
              <a:latin typeface="Merriweather"/>
              <a:ea typeface="Merriweather"/>
              <a:cs typeface="Merriweather"/>
              <a:sym typeface="Merriweather"/>
            </a:endParaRPr>
          </a:p>
        </p:txBody>
      </p:sp>
      <p:sp>
        <p:nvSpPr>
          <p:cNvPr id="245" name="Google Shape;24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855300" y="607400"/>
            <a:ext cx="7433400" cy="396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latin typeface="Merriweather"/>
                <a:ea typeface="Merriweather"/>
                <a:cs typeface="Merriweather"/>
                <a:sym typeface="Merriweather"/>
              </a:rPr>
              <a:t>VISION STATEMENT</a:t>
            </a:r>
            <a:endParaRPr b="1" u="sng">
              <a:latin typeface="Merriweather"/>
              <a:ea typeface="Merriweather"/>
              <a:cs typeface="Merriweather"/>
              <a:sym typeface="Merriweather"/>
            </a:endParaRPr>
          </a:p>
        </p:txBody>
      </p:sp>
      <p:sp>
        <p:nvSpPr>
          <p:cNvPr id="98" name="Google Shape;98;p19"/>
          <p:cNvSpPr txBox="1"/>
          <p:nvPr>
            <p:ph idx="1" type="body"/>
          </p:nvPr>
        </p:nvSpPr>
        <p:spPr>
          <a:xfrm>
            <a:off x="813150" y="1170500"/>
            <a:ext cx="7517700" cy="331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300" u="sng">
                <a:solidFill>
                  <a:srgbClr val="000000"/>
                </a:solidFill>
                <a:latin typeface="Merriweather"/>
                <a:ea typeface="Merriweather"/>
                <a:cs typeface="Merriweather"/>
                <a:sym typeface="Merriweather"/>
              </a:rPr>
              <a:t>Vision Statement:</a:t>
            </a:r>
            <a:r>
              <a:rPr b="1" lang="en" sz="1300">
                <a:solidFill>
                  <a:srgbClr val="000000"/>
                </a:solidFill>
                <a:latin typeface="Merriweather"/>
                <a:ea typeface="Merriweather"/>
                <a:cs typeface="Merriweather"/>
                <a:sym typeface="Merriweather"/>
              </a:rPr>
              <a:t> </a:t>
            </a:r>
            <a:r>
              <a:rPr lang="en" sz="1300">
                <a:solidFill>
                  <a:srgbClr val="000000"/>
                </a:solidFill>
                <a:latin typeface="Merriweather"/>
                <a:ea typeface="Merriweather"/>
                <a:cs typeface="Merriweather"/>
                <a:sym typeface="Merriweather"/>
              </a:rPr>
              <a:t>Our vision is to serve Transgender Youth and allies through education and services that will bring knowledge and awareness to support the Sacramento region Transgender community. </a:t>
            </a:r>
            <a:endParaRPr sz="1300">
              <a:solidFill>
                <a:srgbClr val="000000"/>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rgbClr val="000000"/>
              </a:solidFill>
              <a:latin typeface="Merriweather"/>
              <a:ea typeface="Merriweather"/>
              <a:cs typeface="Merriweather"/>
              <a:sym typeface="Merriweather"/>
            </a:endParaRPr>
          </a:p>
          <a:p>
            <a:pPr indent="0" lvl="0" marL="0" rtl="0" algn="l">
              <a:spcBef>
                <a:spcPts val="0"/>
              </a:spcBef>
              <a:spcAft>
                <a:spcPts val="0"/>
              </a:spcAft>
              <a:buNone/>
            </a:pPr>
            <a:r>
              <a:rPr b="1" lang="en" sz="1300" u="sng">
                <a:solidFill>
                  <a:srgbClr val="000000"/>
                </a:solidFill>
                <a:latin typeface="Merriweather"/>
                <a:ea typeface="Merriweather"/>
                <a:cs typeface="Merriweather"/>
                <a:sym typeface="Merriweather"/>
              </a:rPr>
              <a:t>Who:</a:t>
            </a:r>
            <a:r>
              <a:rPr b="1" lang="en" sz="1300">
                <a:solidFill>
                  <a:srgbClr val="000000"/>
                </a:solidFill>
                <a:latin typeface="Merriweather"/>
                <a:ea typeface="Merriweather"/>
                <a:cs typeface="Merriweather"/>
                <a:sym typeface="Merriweather"/>
              </a:rPr>
              <a:t> </a:t>
            </a:r>
            <a:r>
              <a:rPr lang="en" sz="1300">
                <a:solidFill>
                  <a:srgbClr val="000000"/>
                </a:solidFill>
                <a:latin typeface="Merriweather"/>
                <a:ea typeface="Merriweather"/>
                <a:cs typeface="Merriweather"/>
                <a:sym typeface="Merriweather"/>
              </a:rPr>
              <a:t>Transgender People</a:t>
            </a:r>
            <a:endParaRPr sz="1300">
              <a:solidFill>
                <a:srgbClr val="000000"/>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rgbClr val="000000"/>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b="1" lang="en" sz="1300" u="sng">
                <a:solidFill>
                  <a:srgbClr val="333333"/>
                </a:solidFill>
                <a:latin typeface="Merriweather"/>
                <a:ea typeface="Merriweather"/>
                <a:cs typeface="Merriweather"/>
                <a:sym typeface="Merriweather"/>
              </a:rPr>
              <a:t>What:</a:t>
            </a:r>
            <a:r>
              <a:rPr b="1" lang="en" sz="1300">
                <a:solidFill>
                  <a:srgbClr val="333333"/>
                </a:solidFill>
                <a:latin typeface="Merriweather"/>
                <a:ea typeface="Merriweather"/>
                <a:cs typeface="Merriweather"/>
                <a:sym typeface="Merriweather"/>
              </a:rPr>
              <a:t> </a:t>
            </a:r>
            <a:r>
              <a:rPr lang="en" sz="1300">
                <a:solidFill>
                  <a:srgbClr val="333333"/>
                </a:solidFill>
                <a:latin typeface="Merriweather"/>
                <a:ea typeface="Merriweather"/>
                <a:cs typeface="Merriweather"/>
                <a:sym typeface="Merriweather"/>
              </a:rPr>
              <a:t>LGBT+ events, Gender-Health Education Program, Trans Mental Health Campaign, LGBTQ+ Social Media Networking </a:t>
            </a:r>
            <a:endParaRPr sz="1300">
              <a:solidFill>
                <a:srgbClr val="333333"/>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300">
              <a:solidFill>
                <a:srgbClr val="333333"/>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b="1" lang="en" sz="1300" u="sng">
                <a:solidFill>
                  <a:srgbClr val="333333"/>
                </a:solidFill>
                <a:latin typeface="Merriweather"/>
                <a:ea typeface="Merriweather"/>
                <a:cs typeface="Merriweather"/>
                <a:sym typeface="Merriweather"/>
              </a:rPr>
              <a:t>How:</a:t>
            </a:r>
            <a:r>
              <a:rPr lang="en" sz="1300">
                <a:solidFill>
                  <a:srgbClr val="333333"/>
                </a:solidFill>
                <a:latin typeface="Merriweather"/>
                <a:ea typeface="Merriweather"/>
                <a:cs typeface="Merriweather"/>
                <a:sym typeface="Merriweather"/>
              </a:rPr>
              <a:t> Donation; </a:t>
            </a:r>
            <a:r>
              <a:rPr lang="en" sz="1300">
                <a:solidFill>
                  <a:srgbClr val="333333"/>
                </a:solidFill>
                <a:latin typeface="Merriweather"/>
                <a:ea typeface="Merriweather"/>
                <a:cs typeface="Merriweather"/>
                <a:sym typeface="Merriweather"/>
              </a:rPr>
              <a:t>Fundraisers</a:t>
            </a:r>
            <a:r>
              <a:rPr lang="en" sz="1300">
                <a:solidFill>
                  <a:srgbClr val="333333"/>
                </a:solidFill>
                <a:latin typeface="Merriweather"/>
                <a:ea typeface="Merriweather"/>
                <a:cs typeface="Merriweather"/>
                <a:sym typeface="Merriweather"/>
              </a:rPr>
              <a:t>; Social Media Campaigns (#); Talk to representatives; Work with Nonprofit organization, schools, and community leaders </a:t>
            </a:r>
            <a:endParaRPr sz="1300">
              <a:solidFill>
                <a:srgbClr val="333333"/>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000">
              <a:latin typeface="Merriweather"/>
              <a:ea typeface="Merriweather"/>
              <a:cs typeface="Merriweather"/>
              <a:sym typeface="Merriweather"/>
            </a:endParaRPr>
          </a:p>
        </p:txBody>
      </p:sp>
      <p:sp>
        <p:nvSpPr>
          <p:cNvPr id="99" name="Google Shape;99;p19"/>
          <p:cNvSpPr txBox="1"/>
          <p:nvPr>
            <p:ph idx="12" type="sldNum"/>
          </p:nvPr>
        </p:nvSpPr>
        <p:spPr>
          <a:xfrm>
            <a:off x="8480584" y="47218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855300" y="46525"/>
            <a:ext cx="7433400" cy="396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latin typeface="Merriweather"/>
                <a:ea typeface="Merriweather"/>
                <a:cs typeface="Merriweather"/>
                <a:sym typeface="Merriweather"/>
              </a:rPr>
              <a:t>THE ISSUES</a:t>
            </a:r>
            <a:endParaRPr b="1" u="sng">
              <a:latin typeface="Merriweather"/>
              <a:ea typeface="Merriweather"/>
              <a:cs typeface="Merriweather"/>
              <a:sym typeface="Merriweather"/>
            </a:endParaRPr>
          </a:p>
        </p:txBody>
      </p:sp>
      <p:sp>
        <p:nvSpPr>
          <p:cNvPr id="105" name="Google Shape;105;p20"/>
          <p:cNvSpPr txBox="1"/>
          <p:nvPr>
            <p:ph idx="1" type="body"/>
          </p:nvPr>
        </p:nvSpPr>
        <p:spPr>
          <a:xfrm>
            <a:off x="855300" y="547688"/>
            <a:ext cx="7665900" cy="375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erriweather"/>
              <a:buChar char="●"/>
            </a:pPr>
            <a:r>
              <a:rPr lang="en" sz="1400">
                <a:solidFill>
                  <a:srgbClr val="000000"/>
                </a:solidFill>
                <a:latin typeface="Merriweather"/>
                <a:ea typeface="Merriweather"/>
                <a:cs typeface="Merriweather"/>
                <a:sym typeface="Merriweather"/>
              </a:rPr>
              <a:t>The trans community is largely misunderstood by the general public, therefore stigmatized in social and professional settings. </a:t>
            </a:r>
            <a:endParaRPr sz="1400">
              <a:solidFill>
                <a:srgbClr val="000000"/>
              </a:solidFill>
              <a:latin typeface="Merriweather"/>
              <a:ea typeface="Merriweather"/>
              <a:cs typeface="Merriweather"/>
              <a:sym typeface="Merriweather"/>
            </a:endParaRPr>
          </a:p>
          <a:p>
            <a:pPr indent="0" lvl="0" marL="457200" rtl="0" algn="l">
              <a:spcBef>
                <a:spcPts val="0"/>
              </a:spcBef>
              <a:spcAft>
                <a:spcPts val="0"/>
              </a:spcAft>
              <a:buNone/>
            </a:pPr>
            <a:r>
              <a:t/>
            </a:r>
            <a:endParaRPr sz="1400">
              <a:solidFill>
                <a:srgbClr val="000000"/>
              </a:solidFill>
              <a:latin typeface="Merriweather"/>
              <a:ea typeface="Merriweather"/>
              <a:cs typeface="Merriweather"/>
              <a:sym typeface="Merriweather"/>
            </a:endParaRPr>
          </a:p>
          <a:p>
            <a:pPr indent="-317500" lvl="0" marL="457200" rtl="0" algn="l">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Transphobia plagues the trans community in media representation/social media and causes a deep sense of gender dysphoria affecting their mental health and wellbeing. </a:t>
            </a:r>
            <a:endParaRPr sz="1400">
              <a:solidFill>
                <a:schemeClr val="dk1"/>
              </a:solidFill>
              <a:latin typeface="Merriweather"/>
              <a:ea typeface="Merriweather"/>
              <a:cs typeface="Merriweather"/>
              <a:sym typeface="Merriweather"/>
            </a:endParaRPr>
          </a:p>
          <a:p>
            <a:pPr indent="0" lvl="0" marL="457200" rtl="0" algn="l">
              <a:spcBef>
                <a:spcPts val="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Trans people lack the informed care that they need in order to feel secure in their mental health and medical care. </a:t>
            </a:r>
            <a:endParaRPr sz="1400">
              <a:solidFill>
                <a:srgbClr val="000000"/>
              </a:solidFill>
              <a:latin typeface="Merriweather"/>
              <a:ea typeface="Merriweather"/>
              <a:cs typeface="Merriweather"/>
              <a:sym typeface="Merriweather"/>
            </a:endParaRPr>
          </a:p>
          <a:p>
            <a:pPr indent="0" lvl="0" marL="0" rtl="0" algn="l">
              <a:spcBef>
                <a:spcPts val="0"/>
              </a:spcBef>
              <a:spcAft>
                <a:spcPts val="0"/>
              </a:spcAft>
              <a:buNone/>
            </a:pPr>
            <a:r>
              <a:t/>
            </a:r>
            <a:endParaRPr sz="1400">
              <a:solidFill>
                <a:srgbClr val="000000"/>
              </a:solidFill>
              <a:latin typeface="Merriweather"/>
              <a:ea typeface="Merriweather"/>
              <a:cs typeface="Merriweather"/>
              <a:sym typeface="Merriweather"/>
            </a:endParaRPr>
          </a:p>
          <a:p>
            <a:pPr indent="-317500" lvl="0" marL="457200" rtl="0" algn="l">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Towards the future, we hope that the Transgender community will gain more support in all aspects of their lives from academia, sports, media platforms, laws, policies, and more. </a:t>
            </a:r>
            <a:endParaRPr sz="1400">
              <a:solidFill>
                <a:srgbClr val="000000"/>
              </a:solidFill>
              <a:latin typeface="Merriweather"/>
              <a:ea typeface="Merriweather"/>
              <a:cs typeface="Merriweather"/>
              <a:sym typeface="Merriweather"/>
            </a:endParaRPr>
          </a:p>
          <a:p>
            <a:pPr indent="0" lvl="0" marL="0" rtl="0" algn="l">
              <a:spcBef>
                <a:spcPts val="0"/>
              </a:spcBef>
              <a:spcAft>
                <a:spcPts val="0"/>
              </a:spcAft>
              <a:buNone/>
            </a:pPr>
            <a:r>
              <a:t/>
            </a:r>
            <a:endParaRPr sz="1400">
              <a:solidFill>
                <a:srgbClr val="000000"/>
              </a:solidFill>
              <a:latin typeface="Merriweather"/>
              <a:ea typeface="Merriweather"/>
              <a:cs typeface="Merriweather"/>
              <a:sym typeface="Merriweather"/>
            </a:endParaRPr>
          </a:p>
        </p:txBody>
      </p:sp>
      <p:sp>
        <p:nvSpPr>
          <p:cNvPr id="106" name="Google Shape;106;p20"/>
          <p:cNvSpPr txBox="1"/>
          <p:nvPr>
            <p:ph idx="12" type="sldNum"/>
          </p:nvPr>
        </p:nvSpPr>
        <p:spPr>
          <a:xfrm>
            <a:off x="8480584" y="47218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7" name="Google Shape;107;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3">
            <a:alphaModFix/>
          </a:blip>
          <a:stretch>
            <a:fillRect/>
          </a:stretch>
        </p:blipFill>
        <p:spPr>
          <a:xfrm>
            <a:off x="2000250" y="0"/>
            <a:ext cx="5143500" cy="5143500"/>
          </a:xfrm>
          <a:prstGeom prst="rect">
            <a:avLst/>
          </a:prstGeom>
          <a:noFill/>
          <a:ln>
            <a:noFill/>
          </a:ln>
        </p:spPr>
      </p:pic>
      <p:sp>
        <p:nvSpPr>
          <p:cNvPr id="114" name="Google Shape;114;p21"/>
          <p:cNvSpPr txBox="1"/>
          <p:nvPr/>
        </p:nvSpPr>
        <p:spPr>
          <a:xfrm>
            <a:off x="7143750" y="4533875"/>
            <a:ext cx="1661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erriweather"/>
                <a:ea typeface="Merriweather"/>
                <a:cs typeface="Merriweather"/>
                <a:sym typeface="Merriweather"/>
              </a:rPr>
              <a:t>Created by </a:t>
            </a:r>
            <a:r>
              <a:rPr lang="en" sz="1200">
                <a:latin typeface="Merriweather"/>
                <a:ea typeface="Merriweather"/>
                <a:cs typeface="Merriweather"/>
                <a:sym typeface="Merriweather"/>
              </a:rPr>
              <a:t>@asianandlgbtq</a:t>
            </a:r>
            <a:endParaRPr sz="12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20" name="Google Shape;120;p22"/>
          <p:cNvSpPr txBox="1"/>
          <p:nvPr>
            <p:ph idx="4294967295" type="title"/>
          </p:nvPr>
        </p:nvSpPr>
        <p:spPr>
          <a:xfrm>
            <a:off x="388050" y="135600"/>
            <a:ext cx="8367900" cy="4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500" u="sng">
                <a:solidFill>
                  <a:srgbClr val="000000"/>
                </a:solidFill>
                <a:highlight>
                  <a:schemeClr val="lt1"/>
                </a:highlight>
                <a:latin typeface="Merriweather"/>
                <a:ea typeface="Merriweather"/>
                <a:cs typeface="Merriweather"/>
                <a:sym typeface="Merriweather"/>
              </a:rPr>
              <a:t>Basics To Know about the Transgender Community</a:t>
            </a:r>
            <a:endParaRPr b="1" sz="2500" u="sng">
              <a:solidFill>
                <a:srgbClr val="000000"/>
              </a:solidFill>
              <a:highlight>
                <a:schemeClr val="lt1"/>
              </a:highlight>
              <a:latin typeface="Merriweather"/>
              <a:ea typeface="Merriweather"/>
              <a:cs typeface="Merriweather"/>
              <a:sym typeface="Merriweather"/>
            </a:endParaRPr>
          </a:p>
        </p:txBody>
      </p:sp>
      <p:sp>
        <p:nvSpPr>
          <p:cNvPr id="121" name="Google Shape;121;p22"/>
          <p:cNvSpPr txBox="1"/>
          <p:nvPr/>
        </p:nvSpPr>
        <p:spPr>
          <a:xfrm>
            <a:off x="138550" y="665050"/>
            <a:ext cx="4978200" cy="43407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Char char="●"/>
            </a:pPr>
            <a:r>
              <a:rPr b="1" lang="en" sz="1100" u="sng">
                <a:solidFill>
                  <a:schemeClr val="dk1"/>
                </a:solidFill>
                <a:highlight>
                  <a:srgbClr val="FFFFFF"/>
                </a:highlight>
                <a:latin typeface="Merriweather"/>
                <a:ea typeface="Merriweather"/>
                <a:cs typeface="Merriweather"/>
                <a:sym typeface="Merriweather"/>
              </a:rPr>
              <a:t>Transgender</a:t>
            </a:r>
            <a:r>
              <a:rPr lang="en" sz="1100" u="sng">
                <a:solidFill>
                  <a:schemeClr val="dk1"/>
                </a:solidFill>
                <a:highlight>
                  <a:srgbClr val="FFFFFF"/>
                </a:highlight>
                <a:latin typeface="Merriweather"/>
                <a:ea typeface="Merriweather"/>
                <a:cs typeface="Merriweather"/>
                <a:sym typeface="Merriweather"/>
              </a:rPr>
              <a:t> </a:t>
            </a:r>
            <a:r>
              <a:rPr lang="en" sz="1100">
                <a:solidFill>
                  <a:schemeClr val="dk1"/>
                </a:solidFill>
                <a:highlight>
                  <a:srgbClr val="FFFFFF"/>
                </a:highlight>
                <a:latin typeface="Merriweather"/>
                <a:ea typeface="Merriweather"/>
                <a:cs typeface="Merriweather"/>
                <a:sym typeface="Merriweather"/>
              </a:rPr>
              <a:t>is a term used to describe people whose gender identity differs from the sex they were assigned at birth. </a:t>
            </a:r>
            <a:endParaRPr sz="1100">
              <a:solidFill>
                <a:schemeClr val="dk1"/>
              </a:solidFill>
              <a:highlight>
                <a:srgbClr val="FFFFFF"/>
              </a:highlight>
              <a:latin typeface="Merriweather"/>
              <a:ea typeface="Merriweather"/>
              <a:cs typeface="Merriweather"/>
              <a:sym typeface="Merriweather"/>
            </a:endParaRPr>
          </a:p>
          <a:p>
            <a:pPr indent="0" lvl="0" marL="457200" rtl="0" algn="l">
              <a:spcBef>
                <a:spcPts val="0"/>
              </a:spcBef>
              <a:spcAft>
                <a:spcPts val="0"/>
              </a:spcAft>
              <a:buNone/>
            </a:pPr>
            <a:r>
              <a:t/>
            </a:r>
            <a:endParaRPr sz="1100">
              <a:solidFill>
                <a:schemeClr val="dk1"/>
              </a:solidFill>
              <a:highlight>
                <a:srgbClr val="FFFFFF"/>
              </a:highlight>
              <a:latin typeface="Merriweather"/>
              <a:ea typeface="Merriweather"/>
              <a:cs typeface="Merriweather"/>
              <a:sym typeface="Merriweather"/>
            </a:endParaRPr>
          </a:p>
          <a:p>
            <a:pPr indent="-298450" lvl="0" marL="457200" rtl="0" algn="l">
              <a:spcBef>
                <a:spcPts val="0"/>
              </a:spcBef>
              <a:spcAft>
                <a:spcPts val="0"/>
              </a:spcAft>
              <a:buClr>
                <a:schemeClr val="dk1"/>
              </a:buClr>
              <a:buSzPts val="1100"/>
              <a:buChar char="●"/>
            </a:pPr>
            <a:r>
              <a:rPr b="1" lang="en" sz="1100" u="sng">
                <a:solidFill>
                  <a:schemeClr val="dk1"/>
                </a:solidFill>
                <a:highlight>
                  <a:srgbClr val="FFFFFF"/>
                </a:highlight>
                <a:latin typeface="Merriweather"/>
                <a:ea typeface="Merriweather"/>
                <a:cs typeface="Merriweather"/>
                <a:sym typeface="Merriweather"/>
              </a:rPr>
              <a:t>Gender Identity</a:t>
            </a:r>
            <a:r>
              <a:rPr b="1" lang="en" sz="1100">
                <a:solidFill>
                  <a:schemeClr val="dk1"/>
                </a:solidFill>
                <a:highlight>
                  <a:srgbClr val="FFFFFF"/>
                </a:highlight>
                <a:latin typeface="Merriweather"/>
                <a:ea typeface="Merriweather"/>
                <a:cs typeface="Merriweather"/>
                <a:sym typeface="Merriweather"/>
              </a:rPr>
              <a:t> </a:t>
            </a:r>
            <a:r>
              <a:rPr lang="en" sz="1100">
                <a:solidFill>
                  <a:schemeClr val="dk1"/>
                </a:solidFill>
                <a:highlight>
                  <a:srgbClr val="FFFFFF"/>
                </a:highlight>
                <a:latin typeface="Merriweather"/>
                <a:ea typeface="Merriweather"/>
                <a:cs typeface="Merriweather"/>
                <a:sym typeface="Merriweather"/>
              </a:rPr>
              <a:t>is a person's internal, personal sense of being a man or a woman (or boy or girl.)</a:t>
            </a:r>
            <a:endParaRPr sz="1100">
              <a:solidFill>
                <a:schemeClr val="dk1"/>
              </a:solidFill>
              <a:highlight>
                <a:srgbClr val="FFFFFF"/>
              </a:highlight>
              <a:latin typeface="Merriweather"/>
              <a:ea typeface="Merriweather"/>
              <a:cs typeface="Merriweather"/>
              <a:sym typeface="Merriweather"/>
            </a:endParaRPr>
          </a:p>
          <a:p>
            <a:pPr indent="0" lvl="0" marL="457200" rtl="0" algn="l">
              <a:spcBef>
                <a:spcPts val="0"/>
              </a:spcBef>
              <a:spcAft>
                <a:spcPts val="0"/>
              </a:spcAft>
              <a:buNone/>
            </a:pPr>
            <a:r>
              <a:t/>
            </a:r>
            <a:endParaRPr sz="1100">
              <a:solidFill>
                <a:schemeClr val="dk1"/>
              </a:solidFill>
              <a:highlight>
                <a:srgbClr val="FFFFFF"/>
              </a:highlight>
              <a:latin typeface="Merriweather"/>
              <a:ea typeface="Merriweather"/>
              <a:cs typeface="Merriweather"/>
              <a:sym typeface="Merriweather"/>
            </a:endParaRPr>
          </a:p>
          <a:p>
            <a:pPr indent="-298450" lvl="0" marL="457200" rtl="0" algn="l">
              <a:lnSpc>
                <a:spcPct val="100000"/>
              </a:lnSpc>
              <a:spcBef>
                <a:spcPts val="1200"/>
              </a:spcBef>
              <a:spcAft>
                <a:spcPts val="0"/>
              </a:spcAft>
              <a:buClr>
                <a:schemeClr val="dk1"/>
              </a:buClr>
              <a:buSzPts val="1100"/>
              <a:buChar char="●"/>
            </a:pPr>
            <a:r>
              <a:rPr b="1" lang="en" sz="1100" u="sng">
                <a:solidFill>
                  <a:schemeClr val="dk1"/>
                </a:solidFill>
                <a:latin typeface="Merriweather"/>
                <a:ea typeface="Merriweather"/>
                <a:cs typeface="Merriweather"/>
                <a:sym typeface="Merriweather"/>
              </a:rPr>
              <a:t>Gender Expression</a:t>
            </a:r>
            <a:r>
              <a:rPr lang="en" sz="1100">
                <a:solidFill>
                  <a:schemeClr val="dk1"/>
                </a:solidFill>
                <a:latin typeface="Merriweather"/>
                <a:ea typeface="Merriweather"/>
                <a:cs typeface="Merriweather"/>
                <a:sym typeface="Merriweather"/>
              </a:rPr>
              <a:t>: How we choose to express our gender in public. This includes things like our haircut, clothing, voice and body characteristics, and behavior.</a:t>
            </a:r>
            <a:endParaRPr sz="1100">
              <a:solidFill>
                <a:schemeClr val="dk1"/>
              </a:solidFill>
              <a:latin typeface="Merriweather"/>
              <a:ea typeface="Merriweather"/>
              <a:cs typeface="Merriweather"/>
              <a:sym typeface="Merriweather"/>
            </a:endParaRPr>
          </a:p>
          <a:p>
            <a:pPr indent="0" lvl="0" marL="0" rtl="0" algn="ctr">
              <a:lnSpc>
                <a:spcPct val="100000"/>
              </a:lnSpc>
              <a:spcBef>
                <a:spcPts val="1200"/>
              </a:spcBef>
              <a:spcAft>
                <a:spcPts val="0"/>
              </a:spcAft>
              <a:buNone/>
            </a:pPr>
            <a:r>
              <a:rPr lang="en" sz="1100">
                <a:solidFill>
                  <a:schemeClr val="dk1"/>
                </a:solidFill>
                <a:latin typeface="Merriweather"/>
                <a:ea typeface="Merriweather"/>
                <a:cs typeface="Merriweather"/>
                <a:sym typeface="Merriweather"/>
              </a:rPr>
              <a:t>Source: GLAAD </a:t>
            </a:r>
            <a:endParaRPr sz="1100">
              <a:solidFill>
                <a:schemeClr val="dk1"/>
              </a:solidFill>
              <a:latin typeface="Merriweather"/>
              <a:ea typeface="Merriweather"/>
              <a:cs typeface="Merriweather"/>
              <a:sym typeface="Merriweather"/>
            </a:endParaRPr>
          </a:p>
          <a:p>
            <a:pPr indent="-298450" lvl="0" marL="457200" rtl="0" algn="l">
              <a:spcBef>
                <a:spcPts val="1200"/>
              </a:spcBef>
              <a:spcAft>
                <a:spcPts val="0"/>
              </a:spcAft>
              <a:buClr>
                <a:schemeClr val="dk1"/>
              </a:buClr>
              <a:buSzPts val="1100"/>
              <a:buChar char="●"/>
            </a:pPr>
            <a:r>
              <a:rPr lang="en" sz="1100">
                <a:solidFill>
                  <a:schemeClr val="dk1"/>
                </a:solidFill>
                <a:highlight>
                  <a:schemeClr val="lt1"/>
                </a:highlight>
                <a:latin typeface="Merriweather"/>
                <a:ea typeface="Merriweather"/>
                <a:cs typeface="Merriweather"/>
                <a:sym typeface="Merriweather"/>
              </a:rPr>
              <a:t>The term</a:t>
            </a:r>
            <a:r>
              <a:rPr b="1" lang="en" sz="1100">
                <a:solidFill>
                  <a:schemeClr val="dk1"/>
                </a:solidFill>
                <a:highlight>
                  <a:schemeClr val="lt1"/>
                </a:highlight>
                <a:latin typeface="Merriweather"/>
                <a:ea typeface="Merriweather"/>
                <a:cs typeface="Merriweather"/>
                <a:sym typeface="Merriweather"/>
              </a:rPr>
              <a:t> “transgender” </a:t>
            </a:r>
            <a:r>
              <a:rPr lang="en" sz="1100">
                <a:solidFill>
                  <a:schemeClr val="dk1"/>
                </a:solidFill>
                <a:highlight>
                  <a:schemeClr val="lt1"/>
                </a:highlight>
                <a:latin typeface="Merriweather"/>
                <a:ea typeface="Merriweather"/>
                <a:cs typeface="Merriweather"/>
                <a:sym typeface="Merriweather"/>
              </a:rPr>
              <a:t>should only be used as an adjective never as a noun. </a:t>
            </a:r>
            <a:endParaRPr sz="1100">
              <a:solidFill>
                <a:schemeClr val="dk1"/>
              </a:solidFill>
              <a:highlight>
                <a:schemeClr val="lt1"/>
              </a:highlight>
              <a:latin typeface="Merriweather"/>
              <a:ea typeface="Merriweather"/>
              <a:cs typeface="Merriweather"/>
              <a:sym typeface="Merriweather"/>
            </a:endParaRPr>
          </a:p>
          <a:p>
            <a:pPr indent="0" lvl="0" marL="457200" rtl="0" algn="l">
              <a:spcBef>
                <a:spcPts val="0"/>
              </a:spcBef>
              <a:spcAft>
                <a:spcPts val="0"/>
              </a:spcAft>
              <a:buClr>
                <a:schemeClr val="dk1"/>
              </a:buClr>
              <a:buSzPts val="1100"/>
              <a:buFont typeface="Arial"/>
              <a:buNone/>
            </a:pPr>
            <a:r>
              <a:t/>
            </a:r>
            <a:endParaRPr sz="1100">
              <a:solidFill>
                <a:schemeClr val="dk1"/>
              </a:solidFill>
              <a:highlight>
                <a:schemeClr val="lt1"/>
              </a:highlight>
              <a:latin typeface="Merriweather"/>
              <a:ea typeface="Merriweather"/>
              <a:cs typeface="Merriweather"/>
              <a:sym typeface="Merriweather"/>
            </a:endParaRPr>
          </a:p>
          <a:p>
            <a:pPr indent="-298450" lvl="0" marL="457200" rtl="0" algn="l">
              <a:spcBef>
                <a:spcPts val="0"/>
              </a:spcBef>
              <a:spcAft>
                <a:spcPts val="0"/>
              </a:spcAft>
              <a:buClr>
                <a:schemeClr val="dk1"/>
              </a:buClr>
              <a:buSzPts val="1100"/>
              <a:buFont typeface="Merriweather"/>
              <a:buChar char="●"/>
            </a:pPr>
            <a:r>
              <a:rPr lang="en" sz="1100">
                <a:solidFill>
                  <a:schemeClr val="dk1"/>
                </a:solidFill>
                <a:highlight>
                  <a:srgbClr val="FFFFFF"/>
                </a:highlight>
                <a:latin typeface="Merriweather"/>
                <a:ea typeface="Merriweather"/>
                <a:cs typeface="Merriweather"/>
                <a:sym typeface="Merriweather"/>
              </a:rPr>
              <a:t>While transition-related care is critical and even life-saving for many transgender people, </a:t>
            </a:r>
            <a:r>
              <a:rPr b="1" lang="en" sz="1100">
                <a:solidFill>
                  <a:schemeClr val="dk1"/>
                </a:solidFill>
                <a:highlight>
                  <a:srgbClr val="FFFFFF"/>
                </a:highlight>
                <a:latin typeface="Merriweather"/>
                <a:ea typeface="Merriweather"/>
                <a:cs typeface="Merriweather"/>
                <a:sym typeface="Merriweather"/>
              </a:rPr>
              <a:t>not everyone needs medical care to transition or live a fulfilling life.</a:t>
            </a:r>
            <a:endParaRPr b="1" sz="1100">
              <a:solidFill>
                <a:schemeClr val="dk1"/>
              </a:solidFill>
              <a:highlight>
                <a:schemeClr val="lt1"/>
              </a:highlight>
              <a:latin typeface="Merriweather"/>
              <a:ea typeface="Merriweather"/>
              <a:cs typeface="Merriweather"/>
              <a:sym typeface="Merriweather"/>
            </a:endParaRPr>
          </a:p>
          <a:p>
            <a:pPr indent="0" lvl="0" marL="457200" rtl="0" algn="l">
              <a:spcBef>
                <a:spcPts val="0"/>
              </a:spcBef>
              <a:spcAft>
                <a:spcPts val="0"/>
              </a:spcAft>
              <a:buClr>
                <a:schemeClr val="dk1"/>
              </a:buClr>
              <a:buSzPts val="1100"/>
              <a:buFont typeface="Arial"/>
              <a:buNone/>
            </a:pPr>
            <a:r>
              <a:t/>
            </a:r>
            <a:endParaRPr sz="1100">
              <a:solidFill>
                <a:schemeClr val="dk1"/>
              </a:solidFill>
              <a:highlight>
                <a:schemeClr val="lt1"/>
              </a:highlight>
              <a:latin typeface="Merriweather"/>
              <a:ea typeface="Merriweather"/>
              <a:cs typeface="Merriweather"/>
              <a:sym typeface="Merriweather"/>
            </a:endParaRPr>
          </a:p>
          <a:p>
            <a:pPr indent="-298450" lvl="0" marL="457200" rtl="0" algn="l">
              <a:spcBef>
                <a:spcPts val="1200"/>
              </a:spcBef>
              <a:spcAft>
                <a:spcPts val="0"/>
              </a:spcAft>
              <a:buClr>
                <a:schemeClr val="dk1"/>
              </a:buClr>
              <a:buSzPts val="1100"/>
              <a:buFont typeface="Merriweather"/>
              <a:buChar char="●"/>
            </a:pPr>
            <a:r>
              <a:rPr b="1" lang="en" sz="1100">
                <a:solidFill>
                  <a:schemeClr val="dk1"/>
                </a:solidFill>
                <a:latin typeface="Merriweather"/>
                <a:ea typeface="Merriweather"/>
                <a:cs typeface="Merriweather"/>
                <a:sym typeface="Merriweather"/>
              </a:rPr>
              <a:t>Being Transgender is NOT a sexual identity/orientation, but only a gender identity</a:t>
            </a:r>
            <a:endParaRPr b="1" sz="1100">
              <a:solidFill>
                <a:schemeClr val="dk1"/>
              </a:solidFill>
              <a:latin typeface="Merriweather"/>
              <a:ea typeface="Merriweather"/>
              <a:cs typeface="Merriweather"/>
              <a:sym typeface="Merriweather"/>
            </a:endParaRPr>
          </a:p>
          <a:p>
            <a:pPr indent="0" lvl="0" marL="0" rtl="0" algn="ctr">
              <a:spcBef>
                <a:spcPts val="1200"/>
              </a:spcBef>
              <a:spcAft>
                <a:spcPts val="1200"/>
              </a:spcAft>
              <a:buClr>
                <a:schemeClr val="dk1"/>
              </a:buClr>
              <a:buSzPts val="1100"/>
              <a:buFont typeface="Arial"/>
              <a:buNone/>
            </a:pPr>
            <a:r>
              <a:rPr lang="en" sz="1100">
                <a:solidFill>
                  <a:schemeClr val="dk1"/>
                </a:solidFill>
                <a:latin typeface="Merriweather"/>
                <a:ea typeface="Merriweather"/>
                <a:cs typeface="Merriweather"/>
                <a:sym typeface="Merriweather"/>
              </a:rPr>
              <a:t>Source: Trevor Noah Project, TransEquality.org </a:t>
            </a:r>
            <a:endParaRPr sz="1100">
              <a:solidFill>
                <a:schemeClr val="dk1"/>
              </a:solidFill>
              <a:latin typeface="Merriweather"/>
              <a:ea typeface="Merriweather"/>
              <a:cs typeface="Merriweather"/>
              <a:sym typeface="Merriweather"/>
            </a:endParaRPr>
          </a:p>
        </p:txBody>
      </p:sp>
      <p:pic>
        <p:nvPicPr>
          <p:cNvPr id="122" name="Google Shape;122;p22"/>
          <p:cNvPicPr preferRelativeResize="0"/>
          <p:nvPr/>
        </p:nvPicPr>
        <p:blipFill>
          <a:blip r:embed="rId3">
            <a:alphaModFix/>
          </a:blip>
          <a:stretch>
            <a:fillRect/>
          </a:stretch>
        </p:blipFill>
        <p:spPr>
          <a:xfrm>
            <a:off x="4994075" y="998662"/>
            <a:ext cx="4027075" cy="3146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100000">
              <a:schemeClr val="lt2"/>
            </a:gs>
          </a:gsLst>
          <a:path path="circle">
            <a:fillToRect b="50%" l="50%" r="50%" t="50%"/>
          </a:path>
          <a:tileRect/>
        </a:gradFill>
      </p:bgPr>
    </p:bg>
    <p:spTree>
      <p:nvGrpSpPr>
        <p:cNvPr id="126" name="Shape 126"/>
        <p:cNvGrpSpPr/>
        <p:nvPr/>
      </p:nvGrpSpPr>
      <p:grpSpPr>
        <a:xfrm>
          <a:off x="0" y="0"/>
          <a:ext cx="0" cy="0"/>
          <a:chOff x="0" y="0"/>
          <a:chExt cx="0" cy="0"/>
        </a:xfrm>
      </p:grpSpPr>
      <p:sp>
        <p:nvSpPr>
          <p:cNvPr id="127" name="Google Shape;12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28" name="Google Shape;128;p23"/>
          <p:cNvSpPr txBox="1"/>
          <p:nvPr>
            <p:ph idx="4294967295" type="title"/>
          </p:nvPr>
        </p:nvSpPr>
        <p:spPr>
          <a:xfrm>
            <a:off x="435750" y="1390725"/>
            <a:ext cx="8272500" cy="359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u="sng">
                <a:latin typeface="Merriweather"/>
                <a:ea typeface="Merriweather"/>
                <a:cs typeface="Merriweather"/>
                <a:sym typeface="Merriweather"/>
              </a:rPr>
              <a:t>THE TRANSGENDER COMMUNITY IS NOT A NEW “THING” </a:t>
            </a:r>
            <a:endParaRPr b="1" sz="2100" u="sng">
              <a:latin typeface="Merriweather"/>
              <a:ea typeface="Merriweather"/>
              <a:cs typeface="Merriweather"/>
              <a:sym typeface="Merriweather"/>
            </a:endParaRPr>
          </a:p>
          <a:p>
            <a:pPr indent="0" lvl="0" marL="0" rtl="0" algn="l">
              <a:spcBef>
                <a:spcPts val="0"/>
              </a:spcBef>
              <a:spcAft>
                <a:spcPts val="0"/>
              </a:spcAft>
              <a:buNone/>
            </a:pPr>
            <a:r>
              <a:t/>
            </a:r>
            <a:endParaRPr b="1"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Transgender people existed in </a:t>
            </a:r>
            <a:r>
              <a:rPr b="1" i="1" lang="en" sz="1800">
                <a:latin typeface="Merriweather"/>
                <a:ea typeface="Merriweather"/>
                <a:cs typeface="Merriweather"/>
                <a:sym typeface="Merriweather"/>
              </a:rPr>
              <a:t>Ancient India</a:t>
            </a:r>
            <a:r>
              <a:rPr lang="en" sz="1800">
                <a:latin typeface="Merriweather"/>
                <a:ea typeface="Merriweather"/>
                <a:cs typeface="Merriweather"/>
                <a:sym typeface="Merriweather"/>
              </a:rPr>
              <a:t> through Hindu mythology (the oldest religion) </a:t>
            </a:r>
            <a:r>
              <a:rPr lang="en" sz="1800">
                <a:latin typeface="Merriweather"/>
                <a:ea typeface="Merriweather"/>
                <a:cs typeface="Merriweather"/>
                <a:sym typeface="Merriweather"/>
              </a:rPr>
              <a:t>and</a:t>
            </a:r>
            <a:r>
              <a:rPr lang="en" sz="1800">
                <a:latin typeface="Merriweather"/>
                <a:ea typeface="Merriweather"/>
                <a:cs typeface="Merriweather"/>
                <a:sym typeface="Merriweather"/>
              </a:rPr>
              <a:t> people known as “Hijras”. </a:t>
            </a:r>
            <a:endParaRPr sz="1800">
              <a:latin typeface="Merriweather"/>
              <a:ea typeface="Merriweather"/>
              <a:cs typeface="Merriweather"/>
              <a:sym typeface="Merriweather"/>
            </a:endParaRPr>
          </a:p>
          <a:p>
            <a:pPr indent="0" lvl="0" marL="0" rtl="0" algn="l">
              <a:spcBef>
                <a:spcPts val="0"/>
              </a:spcBef>
              <a:spcAft>
                <a:spcPts val="0"/>
              </a:spcAft>
              <a:buNone/>
            </a:pPr>
            <a:r>
              <a:t/>
            </a:r>
            <a:endParaRPr sz="1800">
              <a:latin typeface="Merriweather"/>
              <a:ea typeface="Merriweather"/>
              <a:cs typeface="Merriweather"/>
              <a:sym typeface="Merriweather"/>
            </a:endParaRPr>
          </a:p>
          <a:p>
            <a:pPr indent="-342900" lvl="0" marL="457200" rtl="0" algn="l">
              <a:spcBef>
                <a:spcPts val="0"/>
              </a:spcBef>
              <a:spcAft>
                <a:spcPts val="0"/>
              </a:spcAft>
              <a:buSzPts val="1800"/>
              <a:buChar char="●"/>
            </a:pPr>
            <a:r>
              <a:rPr lang="en" sz="1800">
                <a:latin typeface="Merriweather"/>
                <a:ea typeface="Merriweather"/>
                <a:cs typeface="Merriweather"/>
                <a:sym typeface="Merriweather"/>
              </a:rPr>
              <a:t>Transgender people existed in </a:t>
            </a:r>
            <a:r>
              <a:rPr b="1" i="1" lang="en" sz="1800">
                <a:latin typeface="Merriweather"/>
                <a:ea typeface="Merriweather"/>
                <a:cs typeface="Merriweather"/>
                <a:sym typeface="Merriweather"/>
              </a:rPr>
              <a:t>Ancient Greece</a:t>
            </a:r>
            <a:r>
              <a:rPr lang="en" sz="1800">
                <a:latin typeface="Merriweather"/>
                <a:ea typeface="Merriweather"/>
                <a:cs typeface="Merriweather"/>
                <a:sym typeface="Merriweather"/>
              </a:rPr>
              <a:t> known as“galli priests”. </a:t>
            </a:r>
            <a:endParaRPr sz="1800">
              <a:latin typeface="Merriweather"/>
              <a:ea typeface="Merriweather"/>
              <a:cs typeface="Merriweather"/>
              <a:sym typeface="Merriweather"/>
            </a:endParaRPr>
          </a:p>
          <a:p>
            <a:pPr indent="0" lvl="0" marL="0" rtl="0" algn="l">
              <a:spcBef>
                <a:spcPts val="0"/>
              </a:spcBef>
              <a:spcAft>
                <a:spcPts val="0"/>
              </a:spcAft>
              <a:buNone/>
            </a:pPr>
            <a:r>
              <a:t/>
            </a:r>
            <a:endParaRPr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Transgender people existed in </a:t>
            </a:r>
            <a:r>
              <a:rPr b="1" i="1" lang="en" sz="1800">
                <a:latin typeface="Merriweather"/>
                <a:ea typeface="Merriweather"/>
                <a:cs typeface="Merriweather"/>
                <a:sym typeface="Merriweather"/>
              </a:rPr>
              <a:t>Ancient Thailand</a:t>
            </a:r>
            <a:r>
              <a:rPr lang="en" sz="1800">
                <a:latin typeface="Merriweather"/>
                <a:ea typeface="Merriweather"/>
                <a:cs typeface="Merriweather"/>
                <a:sym typeface="Merriweather"/>
              </a:rPr>
              <a:t> known as “Kathoeys” or “ladyboys”. </a:t>
            </a:r>
            <a:endParaRPr sz="1800">
              <a:latin typeface="Merriweather"/>
              <a:ea typeface="Merriweather"/>
              <a:cs typeface="Merriweather"/>
              <a:sym typeface="Merriweather"/>
            </a:endParaRPr>
          </a:p>
          <a:p>
            <a:pPr indent="0" lvl="0" marL="0" rtl="0" algn="l">
              <a:spcBef>
                <a:spcPts val="0"/>
              </a:spcBef>
              <a:spcAft>
                <a:spcPts val="0"/>
              </a:spcAft>
              <a:buNone/>
            </a:pPr>
            <a:r>
              <a:t/>
            </a:r>
            <a:endParaRPr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Trans people existed in </a:t>
            </a:r>
            <a:r>
              <a:rPr b="1" i="1" lang="en" sz="1800">
                <a:latin typeface="Merriweather"/>
                <a:ea typeface="Merriweather"/>
                <a:cs typeface="Merriweather"/>
                <a:sym typeface="Merriweather"/>
              </a:rPr>
              <a:t>Ancient China</a:t>
            </a:r>
            <a:r>
              <a:rPr lang="en" sz="1800">
                <a:latin typeface="Merriweather"/>
                <a:ea typeface="Merriweather"/>
                <a:cs typeface="Merriweather"/>
                <a:sym typeface="Merriweather"/>
              </a:rPr>
              <a:t> known as “kuaxingbie”</a:t>
            </a:r>
            <a:endParaRPr sz="1800">
              <a:latin typeface="Merriweather"/>
              <a:ea typeface="Merriweather"/>
              <a:cs typeface="Merriweather"/>
              <a:sym typeface="Merriweather"/>
            </a:endParaRPr>
          </a:p>
          <a:p>
            <a:pPr indent="0" lvl="0" marL="457200" rtl="0" algn="l">
              <a:spcBef>
                <a:spcPts val="0"/>
              </a:spcBef>
              <a:spcAft>
                <a:spcPts val="0"/>
              </a:spcAft>
              <a:buNone/>
            </a:pPr>
            <a:r>
              <a:rPr lang="en" sz="1800">
                <a:latin typeface="Merriweather"/>
                <a:ea typeface="Merriweather"/>
                <a:cs typeface="Merriweather"/>
                <a:sym typeface="Merriweather"/>
              </a:rPr>
              <a:t> 跨性别 </a:t>
            </a:r>
            <a:endParaRPr sz="1800">
              <a:latin typeface="Merriweather"/>
              <a:ea typeface="Merriweather"/>
              <a:cs typeface="Merriweather"/>
              <a:sym typeface="Merriweather"/>
            </a:endParaRPr>
          </a:p>
        </p:txBody>
      </p:sp>
      <p:pic>
        <p:nvPicPr>
          <p:cNvPr id="129" name="Google Shape;129;p23"/>
          <p:cNvPicPr preferRelativeResize="0"/>
          <p:nvPr/>
        </p:nvPicPr>
        <p:blipFill>
          <a:blip r:embed="rId3">
            <a:alphaModFix/>
          </a:blip>
          <a:stretch>
            <a:fillRect/>
          </a:stretch>
        </p:blipFill>
        <p:spPr>
          <a:xfrm>
            <a:off x="3836000" y="31325"/>
            <a:ext cx="1406550" cy="1440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ctrTitle"/>
          </p:nvPr>
        </p:nvSpPr>
        <p:spPr>
          <a:xfrm>
            <a:off x="2205425" y="1592525"/>
            <a:ext cx="4634100" cy="227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700">
                <a:latin typeface="Merriweather"/>
                <a:ea typeface="Merriweather"/>
                <a:cs typeface="Merriweather"/>
                <a:sym typeface="Merriweather"/>
              </a:rPr>
              <a:t>Discrimination </a:t>
            </a:r>
            <a:endParaRPr b="1" sz="3700">
              <a:latin typeface="Merriweather"/>
              <a:ea typeface="Merriweather"/>
              <a:cs typeface="Merriweather"/>
              <a:sym typeface="Merriweather"/>
            </a:endParaRPr>
          </a:p>
          <a:p>
            <a:pPr indent="0" lvl="0" marL="0" rtl="0" algn="ctr">
              <a:spcBef>
                <a:spcPts val="0"/>
              </a:spcBef>
              <a:spcAft>
                <a:spcPts val="0"/>
              </a:spcAft>
              <a:buNone/>
            </a:pPr>
            <a:r>
              <a:rPr b="1" lang="en" sz="3700">
                <a:latin typeface="Merriweather"/>
                <a:ea typeface="Merriweather"/>
                <a:cs typeface="Merriweather"/>
                <a:sym typeface="Merriweather"/>
              </a:rPr>
              <a:t>&amp; </a:t>
            </a:r>
            <a:endParaRPr b="1" sz="3700">
              <a:latin typeface="Merriweather"/>
              <a:ea typeface="Merriweather"/>
              <a:cs typeface="Merriweather"/>
              <a:sym typeface="Merriweather"/>
            </a:endParaRPr>
          </a:p>
          <a:p>
            <a:pPr indent="0" lvl="0" marL="0" rtl="0" algn="ctr">
              <a:spcBef>
                <a:spcPts val="0"/>
              </a:spcBef>
              <a:spcAft>
                <a:spcPts val="0"/>
              </a:spcAft>
              <a:buNone/>
            </a:pPr>
            <a:r>
              <a:rPr b="1" lang="en" sz="3700">
                <a:latin typeface="Merriweather"/>
                <a:ea typeface="Merriweather"/>
                <a:cs typeface="Merriweather"/>
                <a:sym typeface="Merriweather"/>
              </a:rPr>
              <a:t>Stigma</a:t>
            </a:r>
            <a:endParaRPr b="1" sz="37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823500" y="317325"/>
            <a:ext cx="7497000" cy="51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820" u="sng">
                <a:latin typeface="Merriweather"/>
                <a:ea typeface="Merriweather"/>
                <a:cs typeface="Merriweather"/>
                <a:sym typeface="Merriweather"/>
              </a:rPr>
              <a:t>What is Gender Dysphoria? </a:t>
            </a:r>
            <a:endParaRPr b="1" sz="2820" u="sng">
              <a:latin typeface="Merriweather"/>
              <a:ea typeface="Merriweather"/>
              <a:cs typeface="Merriweather"/>
              <a:sym typeface="Merriweather"/>
            </a:endParaRPr>
          </a:p>
        </p:txBody>
      </p:sp>
      <p:sp>
        <p:nvSpPr>
          <p:cNvPr id="140" name="Google Shape;140;p25"/>
          <p:cNvSpPr txBox="1"/>
          <p:nvPr>
            <p:ph idx="1" type="body"/>
          </p:nvPr>
        </p:nvSpPr>
        <p:spPr>
          <a:xfrm>
            <a:off x="3324450" y="1207225"/>
            <a:ext cx="5730600" cy="235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02124"/>
              </a:buClr>
              <a:buSzPts val="1800"/>
              <a:buFont typeface="Merriweather"/>
              <a:buChar char="●"/>
            </a:pPr>
            <a:r>
              <a:rPr lang="en">
                <a:solidFill>
                  <a:srgbClr val="202124"/>
                </a:solidFill>
                <a:highlight>
                  <a:srgbClr val="FFFFFF"/>
                </a:highlight>
                <a:latin typeface="Merriweather"/>
                <a:ea typeface="Merriweather"/>
                <a:cs typeface="Merriweather"/>
                <a:sym typeface="Merriweather"/>
              </a:rPr>
              <a:t>Gender dysphoria is a term that </a:t>
            </a:r>
            <a:r>
              <a:rPr b="1" lang="en">
                <a:solidFill>
                  <a:srgbClr val="202124"/>
                </a:solidFill>
                <a:highlight>
                  <a:srgbClr val="FFFFFF"/>
                </a:highlight>
                <a:latin typeface="Merriweather"/>
                <a:ea typeface="Merriweather"/>
                <a:cs typeface="Merriweather"/>
                <a:sym typeface="Merriweather"/>
              </a:rPr>
              <a:t>describes a sense of unease that a person may have because of a mismatch between their biological sex and their gender identity.</a:t>
            </a:r>
            <a:r>
              <a:rPr lang="en">
                <a:solidFill>
                  <a:srgbClr val="202124"/>
                </a:solidFill>
                <a:highlight>
                  <a:srgbClr val="FFFFFF"/>
                </a:highlight>
                <a:latin typeface="Merriweather"/>
                <a:ea typeface="Merriweather"/>
                <a:cs typeface="Merriweather"/>
                <a:sym typeface="Merriweather"/>
              </a:rPr>
              <a:t> </a:t>
            </a:r>
            <a:endParaRPr>
              <a:solidFill>
                <a:srgbClr val="202124"/>
              </a:solidFill>
              <a:highlight>
                <a:srgbClr val="FFFFFF"/>
              </a:highlight>
              <a:latin typeface="Merriweather"/>
              <a:ea typeface="Merriweather"/>
              <a:cs typeface="Merriweather"/>
              <a:sym typeface="Merriweather"/>
            </a:endParaRPr>
          </a:p>
          <a:p>
            <a:pPr indent="0" lvl="0" marL="457200" rtl="0" algn="ctr">
              <a:spcBef>
                <a:spcPts val="1200"/>
              </a:spcBef>
              <a:spcAft>
                <a:spcPts val="0"/>
              </a:spcAft>
              <a:buNone/>
            </a:pPr>
            <a:r>
              <a:rPr lang="en">
                <a:solidFill>
                  <a:srgbClr val="202124"/>
                </a:solidFill>
                <a:highlight>
                  <a:srgbClr val="FFFFFF"/>
                </a:highlight>
                <a:latin typeface="Merriweather"/>
                <a:ea typeface="Merriweather"/>
                <a:cs typeface="Merriweather"/>
                <a:sym typeface="Merriweather"/>
              </a:rPr>
              <a:t>(Out of body experience)</a:t>
            </a:r>
            <a:endParaRPr>
              <a:solidFill>
                <a:srgbClr val="202124"/>
              </a:solidFill>
              <a:highlight>
                <a:srgbClr val="FFFFFF"/>
              </a:highlight>
              <a:latin typeface="Merriweather"/>
              <a:ea typeface="Merriweather"/>
              <a:cs typeface="Merriweather"/>
              <a:sym typeface="Merriweather"/>
            </a:endParaRPr>
          </a:p>
          <a:p>
            <a:pPr indent="0" lvl="0" marL="0" rtl="0" algn="l">
              <a:spcBef>
                <a:spcPts val="1200"/>
              </a:spcBef>
              <a:spcAft>
                <a:spcPts val="1200"/>
              </a:spcAft>
              <a:buNone/>
            </a:pPr>
            <a:r>
              <a:rPr lang="en" sz="1000">
                <a:solidFill>
                  <a:srgbClr val="202124"/>
                </a:solidFill>
                <a:highlight>
                  <a:srgbClr val="FFFFFF"/>
                </a:highlight>
                <a:latin typeface="Merriweather"/>
                <a:ea typeface="Merriweather"/>
                <a:cs typeface="Merriweather"/>
                <a:sym typeface="Merriweather"/>
              </a:rPr>
              <a:t>This sense of unease or dissatisfaction may be so intense it can lead to depression and anxiety and have a harmful impact on daily life. </a:t>
            </a:r>
            <a:endParaRPr sz="1000">
              <a:solidFill>
                <a:srgbClr val="202124"/>
              </a:solidFill>
              <a:highlight>
                <a:srgbClr val="FFFFFF"/>
              </a:highlight>
              <a:latin typeface="Merriweather"/>
              <a:ea typeface="Merriweather"/>
              <a:cs typeface="Merriweather"/>
              <a:sym typeface="Merriweather"/>
            </a:endParaRPr>
          </a:p>
        </p:txBody>
      </p:sp>
      <p:sp>
        <p:nvSpPr>
          <p:cNvPr id="141" name="Google Shape;141;p25"/>
          <p:cNvSpPr txBox="1"/>
          <p:nvPr>
            <p:ph idx="12" type="sldNum"/>
          </p:nvPr>
        </p:nvSpPr>
        <p:spPr>
          <a:xfrm>
            <a:off x="8480584" y="47218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2" name="Google Shape;142;p25"/>
          <p:cNvPicPr preferRelativeResize="0"/>
          <p:nvPr/>
        </p:nvPicPr>
        <p:blipFill>
          <a:blip r:embed="rId3">
            <a:alphaModFix/>
          </a:blip>
          <a:stretch>
            <a:fillRect/>
          </a:stretch>
        </p:blipFill>
        <p:spPr>
          <a:xfrm>
            <a:off x="513175" y="1006788"/>
            <a:ext cx="2626425" cy="2626425"/>
          </a:xfrm>
          <a:prstGeom prst="rect">
            <a:avLst/>
          </a:prstGeom>
          <a:noFill/>
          <a:ln>
            <a:noFill/>
          </a:ln>
        </p:spPr>
      </p:pic>
      <p:sp>
        <p:nvSpPr>
          <p:cNvPr id="143" name="Google Shape;143;p25"/>
          <p:cNvSpPr txBox="1"/>
          <p:nvPr/>
        </p:nvSpPr>
        <p:spPr>
          <a:xfrm>
            <a:off x="328338" y="3633200"/>
            <a:ext cx="2996100" cy="290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689">
                <a:solidFill>
                  <a:srgbClr val="202124"/>
                </a:solidFill>
                <a:highlight>
                  <a:schemeClr val="lt1"/>
                </a:highlight>
                <a:latin typeface="Merriweather"/>
                <a:ea typeface="Merriweather"/>
                <a:cs typeface="Merriweather"/>
                <a:sym typeface="Merriweather"/>
              </a:rPr>
              <a:t>Image Cite: From Tumblr, first appeared on ABC News </a:t>
            </a:r>
            <a:r>
              <a:rPr lang="en" sz="689">
                <a:solidFill>
                  <a:srgbClr val="202124"/>
                </a:solidFill>
                <a:highlight>
                  <a:schemeClr val="lt1"/>
                </a:highlight>
                <a:latin typeface="Merriweather"/>
                <a:ea typeface="Merriweather"/>
                <a:cs typeface="Merriweather"/>
                <a:sym typeface="Merriweather"/>
              </a:rPr>
              <a:t>Australia</a:t>
            </a:r>
            <a:r>
              <a:rPr lang="en" sz="689">
                <a:solidFill>
                  <a:srgbClr val="202124"/>
                </a:solidFill>
                <a:highlight>
                  <a:schemeClr val="lt1"/>
                </a:highlight>
                <a:latin typeface="Merriweather"/>
                <a:ea typeface="Merriweather"/>
                <a:cs typeface="Merriweather"/>
                <a:sym typeface="Merriweather"/>
              </a:rPr>
              <a:t> </a:t>
            </a:r>
            <a:endParaRPr sz="400"/>
          </a:p>
        </p:txBody>
      </p:sp>
      <p:sp>
        <p:nvSpPr>
          <p:cNvPr id="144" name="Google Shape;144;p25"/>
          <p:cNvSpPr txBox="1"/>
          <p:nvPr/>
        </p:nvSpPr>
        <p:spPr>
          <a:xfrm>
            <a:off x="2649875" y="4106775"/>
            <a:ext cx="77361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200">
                <a:solidFill>
                  <a:srgbClr val="202124"/>
                </a:solidFill>
                <a:highlight>
                  <a:schemeClr val="lt1"/>
                </a:highlight>
                <a:latin typeface="Merriweather"/>
                <a:ea typeface="Merriweather"/>
                <a:cs typeface="Merriweather"/>
                <a:sym typeface="Merriweather"/>
              </a:rPr>
              <a:t>Source: Department of Healthcare and Social Care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30130B1017E94FBF63D599AB8016D2" ma:contentTypeVersion="13" ma:contentTypeDescription="Create a new document." ma:contentTypeScope="" ma:versionID="2c8ca24808dbf00d0308d701fa24211f">
  <xsd:schema xmlns:xsd="http://www.w3.org/2001/XMLSchema" xmlns:xs="http://www.w3.org/2001/XMLSchema" xmlns:p="http://schemas.microsoft.com/office/2006/metadata/properties" xmlns:ns2="f2841566-2463-47bf-8277-a734fa68b133" xmlns:ns3="805e3cca-c369-433f-9a95-79b72a0f86bd" targetNamespace="http://schemas.microsoft.com/office/2006/metadata/properties" ma:root="true" ma:fieldsID="d75951ca752d4b5df1fd898236959e68" ns2:_="" ns3:_="">
    <xsd:import namespace="f2841566-2463-47bf-8277-a734fa68b133"/>
    <xsd:import namespace="805e3cca-c369-433f-9a95-79b72a0f86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41566-2463-47bf-8277-a734fa68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5e3cca-c369-433f-9a95-79b72a0f86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2CB541-E146-4509-95FF-B8D6D7AA6C5B}"/>
</file>

<file path=customXml/itemProps2.xml><?xml version="1.0" encoding="utf-8"?>
<ds:datastoreItem xmlns:ds="http://schemas.openxmlformats.org/officeDocument/2006/customXml" ds:itemID="{239B85D1-4C9F-43E1-94E2-90BDE44280A6}"/>
</file>

<file path=customXml/itemProps3.xml><?xml version="1.0" encoding="utf-8"?>
<ds:datastoreItem xmlns:ds="http://schemas.openxmlformats.org/officeDocument/2006/customXml" ds:itemID="{2D083533-7AB6-43AC-B300-0F5BE77F4CD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0x0101009930130B1017E94FBF63D599AB8016D2</vt:lpwstr>
  </property>
</Properties>
</file>