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Roboto"/>
      <p:regular r:id="rId32"/>
      <p:bold r:id="rId33"/>
      <p:italic r:id="rId34"/>
      <p:boldItalic r:id="rId35"/>
    </p:embeddedFont>
    <p:embeddedFont>
      <p:font typeface="Montserrat"/>
      <p:regular r:id="rId36"/>
      <p:bold r:id="rId37"/>
      <p:italic r:id="rId38"/>
      <p:boldItalic r:id="rId39"/>
    </p:embeddedFont>
    <p:embeddedFont>
      <p:font typeface="Lato"/>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3" Type="http://schemas.openxmlformats.org/officeDocument/2006/relationships/slide" Target="slides/slide8.xml"/><Relationship Id="rId39" Type="http://schemas.openxmlformats.org/officeDocument/2006/relationships/font" Target="fonts/Montserrat-boldItalic.fntdata"/><Relationship Id="rId18" Type="http://schemas.openxmlformats.org/officeDocument/2006/relationships/slide" Target="slides/slide13.xml"/><Relationship Id="rId42" Type="http://schemas.openxmlformats.org/officeDocument/2006/relationships/font" Target="fonts/Lato-italic.fntdata"/><Relationship Id="rId21" Type="http://schemas.openxmlformats.org/officeDocument/2006/relationships/slide" Target="slides/slide16.xml"/><Relationship Id="rId34" Type="http://schemas.openxmlformats.org/officeDocument/2006/relationships/font" Target="fonts/Roboto-italic.fntdata"/><Relationship Id="rId7" Type="http://schemas.openxmlformats.org/officeDocument/2006/relationships/slide" Target="slides/slide2.xml"/><Relationship Id="rId2" Type="http://schemas.openxmlformats.org/officeDocument/2006/relationships/viewProps" Target="viewProps.xml"/><Relationship Id="rId29" Type="http://schemas.openxmlformats.org/officeDocument/2006/relationships/slide" Target="slides/slide24.xml"/><Relationship Id="rId16" Type="http://schemas.openxmlformats.org/officeDocument/2006/relationships/slide" Target="slides/slide11.xml"/><Relationship Id="rId40" Type="http://schemas.openxmlformats.org/officeDocument/2006/relationships/font" Target="fonts/Lato-regular.fntdata"/><Relationship Id="rId24" Type="http://schemas.openxmlformats.org/officeDocument/2006/relationships/slide" Target="slides/slide19.xml"/><Relationship Id="rId1" Type="http://schemas.openxmlformats.org/officeDocument/2006/relationships/theme" Target="theme/theme1.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font" Target="fonts/Roboto-regular.fntdata"/><Relationship Id="rId37" Type="http://schemas.openxmlformats.org/officeDocument/2006/relationships/font" Target="fonts/Montserrat-bold.fntdata"/><Relationship Id="rId45" Type="http://schemas.openxmlformats.org/officeDocument/2006/relationships/customXml" Target="../customXml/item2.xml"/><Relationship Id="rId23" Type="http://schemas.openxmlformats.org/officeDocument/2006/relationships/slide" Target="slides/slide18.xml"/><Relationship Id="rId28" Type="http://schemas.openxmlformats.org/officeDocument/2006/relationships/slide" Target="slides/slide23.xml"/><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font" Target="fonts/Montserrat-regular.fntdata"/><Relationship Id="rId31" Type="http://schemas.openxmlformats.org/officeDocument/2006/relationships/slide" Target="slides/slide26.xml"/><Relationship Id="rId10" Type="http://schemas.openxmlformats.org/officeDocument/2006/relationships/slide" Target="slides/slide5.xml"/><Relationship Id="rId19" Type="http://schemas.openxmlformats.org/officeDocument/2006/relationships/slide" Target="slides/slide14.xml"/><Relationship Id="rId44" Type="http://schemas.openxmlformats.org/officeDocument/2006/relationships/customXml" Target="../customXml/item1.xml"/><Relationship Id="rId22" Type="http://schemas.openxmlformats.org/officeDocument/2006/relationships/slide" Target="slides/slide17.xml"/><Relationship Id="rId43" Type="http://schemas.openxmlformats.org/officeDocument/2006/relationships/font" Target="fonts/Lato-boldItalic.fntdata"/><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Roboto-boldItalic.fntdata"/><Relationship Id="rId14" Type="http://schemas.openxmlformats.org/officeDocument/2006/relationships/slide" Target="slides/slide9.xml"/><Relationship Id="rId8" Type="http://schemas.openxmlformats.org/officeDocument/2006/relationships/slide" Target="slides/slide3.xml"/><Relationship Id="rId3" Type="http://schemas.openxmlformats.org/officeDocument/2006/relationships/presProps" Target="presProps.xml"/><Relationship Id="rId25" Type="http://schemas.openxmlformats.org/officeDocument/2006/relationships/slide" Target="slides/slide20.xml"/><Relationship Id="rId33" Type="http://schemas.openxmlformats.org/officeDocument/2006/relationships/font" Target="fonts/Roboto-bold.fntdata"/><Relationship Id="rId12" Type="http://schemas.openxmlformats.org/officeDocument/2006/relationships/slide" Target="slides/slide7.xml"/><Relationship Id="rId17" Type="http://schemas.openxmlformats.org/officeDocument/2006/relationships/slide" Target="slides/slide12.xml"/><Relationship Id="rId38" Type="http://schemas.openxmlformats.org/officeDocument/2006/relationships/font" Target="fonts/Montserrat-italic.fntdata"/><Relationship Id="rId46" Type="http://schemas.openxmlformats.org/officeDocument/2006/relationships/customXml" Target="../customXml/item3.xml"/><Relationship Id="rId20" Type="http://schemas.openxmlformats.org/officeDocument/2006/relationships/slide" Target="slides/slide15.xml"/><Relationship Id="rId41" Type="http://schemas.openxmlformats.org/officeDocument/2006/relationships/font" Target="fonts/La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ca7faf6236_3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ca7faf6236_3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ca7faf6236_3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ca7faf6236_3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ca7faf6236_3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ca7faf6236_3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ca7faf623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ca7faf623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ca7faf6236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ca7faf6236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ca7faf6236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ca7faf6236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ca7faf6236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ca7faf6236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ca7faf6236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ca7faf6236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ca7faf6236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ca7faf6236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ca7faf6236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ca7faf6236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ca7faf623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ca7faf623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ca7faf6236_1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ca7faf6236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ca7faf6236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ca7faf6236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ca7faf6236_2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ca7faf6236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ca7faf6236_2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ca7faf6236_2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ca6d9dfacd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ca6d9dfacd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ca6d9dfac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ca6d9dfac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ca6d9dfacd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ca6d9dfacd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ca7faf6236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ca7faf6236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ca7faf6236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ca7faf6236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ca7faf6236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ca7faf6236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ca7faf6236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ca7faf6236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ca7faf6236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ca7faf6236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ca7faf6236_3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ca7faf6236_3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ca7faf6236_3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ca7faf6236_3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jpg"/><Relationship Id="rId4" Type="http://schemas.openxmlformats.org/officeDocument/2006/relationships/image" Target="../media/image8.jpg"/><Relationship Id="rId5" Type="http://schemas.openxmlformats.org/officeDocument/2006/relationships/image" Target="../media/image3.jpg"/><Relationship Id="rId6" Type="http://schemas.openxmlformats.org/officeDocument/2006/relationships/image" Target="../media/image10.jpg"/><Relationship Id="rId7"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uaptsd.org/copwatch/copwatch-training-manua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www.defenseone.com/ideas/2014/06/stop-arming-police-military/87163"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amala.mas-ssf.org/" TargetMode="External"/><Relationship Id="rId4" Type="http://schemas.openxmlformats.org/officeDocument/2006/relationships/hyperlink" Target="https://dontcallthepolice.com/sacramento/"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chelpline.org/" TargetMode="External"/><Relationship Id="rId4" Type="http://schemas.openxmlformats.org/officeDocument/2006/relationships/hyperlink" Target="http://sacramentona.org/" TargetMode="External"/><Relationship Id="rId5" Type="http://schemas.openxmlformats.org/officeDocument/2006/relationships/hyperlink" Target="https://www.weaveinc.org/" TargetMode="External"/><Relationship Id="rId6" Type="http://schemas.openxmlformats.org/officeDocument/2006/relationships/hyperlink" Target="https://dontcallthepolice.com/sacramento/"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www.sacselfhelp.org/find-housing.html" TargetMode="External"/><Relationship Id="rId4" Type="http://schemas.openxmlformats.org/officeDocument/2006/relationships/hyperlink" Target="https://acommunityforpeace.org/tapestryservices" TargetMode="External"/><Relationship Id="rId5" Type="http://schemas.openxmlformats.org/officeDocument/2006/relationships/hyperlink" Target="https://acommunityforpeace.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chelpline.org/" TargetMode="External"/><Relationship Id="rId4" Type="http://schemas.openxmlformats.org/officeDocument/2006/relationships/hyperlink" Target="https://hopecoop.org/services/" TargetMode="External"/><Relationship Id="rId5" Type="http://schemas.openxmlformats.org/officeDocument/2006/relationships/hyperlink" Target="https://lafcc.org/community-partnerships/" TargetMode="External"/><Relationship Id="rId6" Type="http://schemas.openxmlformats.org/officeDocument/2006/relationships/hyperlink" Target="https://www.wellspacehealth.org/" TargetMode="External"/><Relationship Id="rId7" Type="http://schemas.openxmlformats.org/officeDocument/2006/relationships/hyperlink" Target="https://dontcallthepolice.com/sacramento/"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Police Brutality</a:t>
            </a:r>
            <a:endParaRPr/>
          </a:p>
        </p:txBody>
      </p:sp>
      <p:sp>
        <p:nvSpPr>
          <p:cNvPr id="135" name="Google Shape;135;p13"/>
          <p:cNvSpPr txBox="1"/>
          <p:nvPr>
            <p:ph idx="1" type="subTitle"/>
          </p:nvPr>
        </p:nvSpPr>
        <p:spPr>
          <a:xfrm>
            <a:off x="311700" y="3027675"/>
            <a:ext cx="85206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a:t>
            </a:r>
            <a:r>
              <a:rPr lang="en"/>
              <a:t>y : Chrysanthe Vidal, George Green, Imani Waweru, and Zoe Blackmon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2"/>
          <p:cNvSpPr txBox="1"/>
          <p:nvPr>
            <p:ph idx="1" type="body"/>
          </p:nvPr>
        </p:nvSpPr>
        <p:spPr>
          <a:xfrm>
            <a:off x="1281850" y="346275"/>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“In collaboration with the healthcare system, Anne Arundel County’s Mobile Crisis Response Team also coordinates follow-up care through one-on-one care coordination when an individual is released from the Emergency Department or a jail after a mental health crisis. </a:t>
            </a:r>
            <a:endParaRPr sz="1400"/>
          </a:p>
          <a:p>
            <a:pPr indent="0" lvl="0" marL="0" rtl="0" algn="l">
              <a:spcBef>
                <a:spcPts val="1200"/>
              </a:spcBef>
              <a:spcAft>
                <a:spcPts val="0"/>
              </a:spcAft>
              <a:buNone/>
            </a:pPr>
            <a:r>
              <a:rPr lang="en" sz="1400"/>
              <a:t>When they are discharged, the crisis team picks up the individual from the hospital or jail and the clinician works with a nurse or community health worker to ensure that there is a safety plan in place. </a:t>
            </a:r>
            <a:endParaRPr sz="1400"/>
          </a:p>
          <a:p>
            <a:pPr indent="0" lvl="0" marL="0" rtl="0" algn="l">
              <a:spcBef>
                <a:spcPts val="1200"/>
              </a:spcBef>
              <a:spcAft>
                <a:spcPts val="0"/>
              </a:spcAft>
              <a:buNone/>
            </a:pPr>
            <a:r>
              <a:rPr lang="en" sz="1400"/>
              <a:t>Police officers and clinicians also work together to ensure that the individual and their family is also given an overview of the criminal justice system and collaborate on health resources when a person is arrested due to a mental health crisis. </a:t>
            </a:r>
            <a:endParaRPr sz="1400"/>
          </a:p>
          <a:p>
            <a:pPr indent="0" lvl="0" marL="0" rtl="0" algn="l">
              <a:spcBef>
                <a:spcPts val="1200"/>
              </a:spcBef>
              <a:spcAft>
                <a:spcPts val="1200"/>
              </a:spcAft>
              <a:buNone/>
            </a:pPr>
            <a:r>
              <a:rPr lang="en" sz="1400"/>
              <a:t>The goal of this diversion program is to address any barrier that an individual may have so that they can adhere to their treatment plan and be successful. With this program, Anne Arundel County has experienced significantly lower recidivism rate for these individuals.” (Brookings Institute 2020)</a:t>
            </a:r>
            <a:endParaRPr sz="1400"/>
          </a:p>
        </p:txBody>
      </p:sp>
      <p:sp>
        <p:nvSpPr>
          <p:cNvPr id="200" name="Google Shape;200;p22"/>
          <p:cNvSpPr txBox="1"/>
          <p:nvPr/>
        </p:nvSpPr>
        <p:spPr>
          <a:xfrm>
            <a:off x="-53475" y="4694100"/>
            <a:ext cx="7842000" cy="449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800">
                <a:solidFill>
                  <a:srgbClr val="FFFFFF"/>
                </a:solidFill>
              </a:rPr>
              <a:t>Bazeleon, D. L. (2020, August). "Defunding the Police" and People With Mental Illness. Retrieved from http://www.bazelon.org/wp-content/uploads/2020/08/Defunding-the-Police-and-People-with-MI-81020.pdf</a:t>
            </a:r>
            <a:endParaRPr sz="1100">
              <a:solidFill>
                <a:srgbClr val="FFFFFF"/>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3"/>
          <p:cNvSpPr txBox="1"/>
          <p:nvPr>
            <p:ph type="title"/>
          </p:nvPr>
        </p:nvSpPr>
        <p:spPr>
          <a:xfrm>
            <a:off x="651625" y="440275"/>
            <a:ext cx="4587000" cy="1148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Increasing Mental Health Police Training</a:t>
            </a:r>
            <a:endParaRPr/>
          </a:p>
        </p:txBody>
      </p:sp>
      <p:pic>
        <p:nvPicPr>
          <p:cNvPr id="206" name="Google Shape;206;p23"/>
          <p:cNvPicPr preferRelativeResize="0"/>
          <p:nvPr/>
        </p:nvPicPr>
        <p:blipFill>
          <a:blip r:embed="rId3">
            <a:alphaModFix/>
          </a:blip>
          <a:stretch>
            <a:fillRect/>
          </a:stretch>
        </p:blipFill>
        <p:spPr>
          <a:xfrm>
            <a:off x="725888" y="1706650"/>
            <a:ext cx="4438475" cy="2956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4"/>
          <p:cNvSpPr txBox="1"/>
          <p:nvPr>
            <p:ph idx="1" type="body"/>
          </p:nvPr>
        </p:nvSpPr>
        <p:spPr>
          <a:xfrm>
            <a:off x="1080375" y="97800"/>
            <a:ext cx="3695400" cy="49479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sz="1400"/>
              <a:t>In the status quo, officers in police training academies may receive 4-12 hours of training in mental health </a:t>
            </a:r>
            <a:endParaRPr sz="1400"/>
          </a:p>
          <a:p>
            <a:pPr indent="0" lvl="0" marL="0" rtl="0" algn="l">
              <a:spcBef>
                <a:spcPts val="1200"/>
              </a:spcBef>
              <a:spcAft>
                <a:spcPts val="0"/>
              </a:spcAft>
              <a:buNone/>
            </a:pPr>
            <a:r>
              <a:rPr lang="en" sz="1400"/>
              <a:t>According to a 2015 survey by the Police Executive Research Forum, “new recruits spend about 58 hours in firearms training and eight hours in crisis intervention training.”</a:t>
            </a:r>
            <a:endParaRPr sz="1400"/>
          </a:p>
          <a:p>
            <a:pPr indent="0" lvl="0" marL="0" rtl="0" algn="l">
              <a:spcBef>
                <a:spcPts val="1200"/>
              </a:spcBef>
              <a:spcAft>
                <a:spcPts val="0"/>
              </a:spcAft>
              <a:buNone/>
            </a:pPr>
            <a:r>
              <a:rPr lang="en" sz="1400"/>
              <a:t>“Approximately 2,700 of the nation's roughly 18,000 police departments have some or all of their officers go through crisis intervention training (CIT), known as the "Memphis model" .” (USA Today)</a:t>
            </a:r>
            <a:endParaRPr sz="1400"/>
          </a:p>
          <a:p>
            <a:pPr indent="0" lvl="0" marL="0" rtl="0" algn="l">
              <a:spcBef>
                <a:spcPts val="1200"/>
              </a:spcBef>
              <a:spcAft>
                <a:spcPts val="0"/>
              </a:spcAft>
              <a:buNone/>
            </a:pPr>
            <a:r>
              <a:rPr b="1" lang="en" sz="1400"/>
              <a:t>Memphis Model — aims to </a:t>
            </a:r>
            <a:r>
              <a:rPr b="1" lang="en" sz="1400"/>
              <a:t>help </a:t>
            </a:r>
            <a:r>
              <a:rPr b="1" lang="en" sz="1400"/>
              <a:t>police re</a:t>
            </a:r>
            <a:r>
              <a:rPr b="1" lang="en" sz="1400"/>
              <a:t>cognize </a:t>
            </a:r>
            <a:r>
              <a:rPr b="1" lang="en" sz="1400"/>
              <a:t>a mental health problem and get</a:t>
            </a:r>
            <a:r>
              <a:rPr b="1" lang="en" sz="1400"/>
              <a:t> </a:t>
            </a:r>
            <a:r>
              <a:rPr b="1" lang="en" sz="1400"/>
              <a:t>people to treatment (National Alliance on Mental Illness)</a:t>
            </a:r>
            <a:endParaRPr b="1" sz="1400"/>
          </a:p>
          <a:p>
            <a:pPr indent="-304165" lvl="0" marL="457200" rtl="0" algn="l">
              <a:spcBef>
                <a:spcPts val="1200"/>
              </a:spcBef>
              <a:spcAft>
                <a:spcPts val="0"/>
              </a:spcAft>
              <a:buSzPct val="100000"/>
              <a:buChar char="●"/>
            </a:pPr>
            <a:r>
              <a:rPr lang="en" sz="1400"/>
              <a:t>The program includes:</a:t>
            </a:r>
            <a:endParaRPr sz="1400"/>
          </a:p>
          <a:p>
            <a:pPr indent="-304165" lvl="1" marL="914400" rtl="0" algn="l">
              <a:spcBef>
                <a:spcPts val="0"/>
              </a:spcBef>
              <a:spcAft>
                <a:spcPts val="0"/>
              </a:spcAft>
              <a:buSzPct val="100000"/>
              <a:buChar char="○"/>
            </a:pPr>
            <a:r>
              <a:rPr lang="en" sz="1400"/>
              <a:t>40 hours of training in various topics, such as mental health diagnoses, psychiatric medications and drug abuse.</a:t>
            </a:r>
            <a:endParaRPr sz="1400"/>
          </a:p>
          <a:p>
            <a:pPr indent="-304165" lvl="1" marL="914400" rtl="0" algn="l">
              <a:spcBef>
                <a:spcPts val="0"/>
              </a:spcBef>
              <a:spcAft>
                <a:spcPts val="0"/>
              </a:spcAft>
              <a:buSzPct val="100000"/>
              <a:buChar char="○"/>
            </a:pPr>
            <a:r>
              <a:rPr lang="en" sz="1400"/>
              <a:t>teaching officers verbal de-escalation skills</a:t>
            </a:r>
            <a:endParaRPr sz="1400"/>
          </a:p>
          <a:p>
            <a:pPr indent="-304165" lvl="1" marL="914400" rtl="0" algn="l">
              <a:spcBef>
                <a:spcPts val="0"/>
              </a:spcBef>
              <a:spcAft>
                <a:spcPts val="0"/>
              </a:spcAft>
              <a:buSzPct val="100000"/>
              <a:buChar char="○"/>
            </a:pPr>
            <a:r>
              <a:rPr lang="en" sz="1400"/>
              <a:t>Having officers spend time interacting with people who have gone through a mental health crisis.</a:t>
            </a:r>
            <a:endParaRPr/>
          </a:p>
        </p:txBody>
      </p:sp>
      <p:sp>
        <p:nvSpPr>
          <p:cNvPr id="212" name="Google Shape;212;p24"/>
          <p:cNvSpPr txBox="1"/>
          <p:nvPr>
            <p:ph idx="2" type="body"/>
          </p:nvPr>
        </p:nvSpPr>
        <p:spPr>
          <a:xfrm>
            <a:off x="4933225" y="125150"/>
            <a:ext cx="3615900" cy="37035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935"/>
              <a:buNone/>
            </a:pPr>
            <a:r>
              <a:rPr lang="en" sz="1305"/>
              <a:t>Every officer in every police department should be required</a:t>
            </a:r>
            <a:endParaRPr sz="1305"/>
          </a:p>
          <a:p>
            <a:pPr indent="0" lvl="0" marL="0" rtl="0" algn="l">
              <a:lnSpc>
                <a:spcPct val="95000"/>
              </a:lnSpc>
              <a:spcBef>
                <a:spcPts val="1200"/>
              </a:spcBef>
              <a:spcAft>
                <a:spcPts val="0"/>
              </a:spcAft>
              <a:buSzPts val="935"/>
              <a:buNone/>
            </a:pPr>
            <a:r>
              <a:rPr lang="en" sz="1305"/>
              <a:t>“In 2015, Anne Arundel county became the first police department in the country to have trained every officer in mental health first aid.” (Brookings Institute 2020 )</a:t>
            </a:r>
            <a:endParaRPr sz="1305"/>
          </a:p>
          <a:p>
            <a:pPr indent="-311467" lvl="0" marL="457200" rtl="0" algn="l">
              <a:lnSpc>
                <a:spcPct val="95000"/>
              </a:lnSpc>
              <a:spcBef>
                <a:spcPts val="1200"/>
              </a:spcBef>
              <a:spcAft>
                <a:spcPts val="0"/>
              </a:spcAft>
              <a:buSzPts val="1305"/>
              <a:buChar char="●"/>
            </a:pPr>
            <a:r>
              <a:rPr lang="en" sz="1305"/>
              <a:t>the county’s use of force has dropped by 21 percent. </a:t>
            </a:r>
            <a:endParaRPr sz="1305"/>
          </a:p>
          <a:p>
            <a:pPr indent="-311467" lvl="0" marL="457200" rtl="0" algn="l">
              <a:lnSpc>
                <a:spcPct val="95000"/>
              </a:lnSpc>
              <a:spcBef>
                <a:spcPts val="0"/>
              </a:spcBef>
              <a:spcAft>
                <a:spcPts val="0"/>
              </a:spcAft>
              <a:buSzPts val="1305"/>
              <a:buChar char="●"/>
            </a:pPr>
            <a:r>
              <a:rPr lang="en" sz="1305"/>
              <a:t>Every officer in the department now receives 8 hours of mental health first aid</a:t>
            </a:r>
            <a:endParaRPr sz="1305"/>
          </a:p>
          <a:p>
            <a:pPr indent="-311467" lvl="0" marL="457200" rtl="0" algn="l">
              <a:lnSpc>
                <a:spcPct val="95000"/>
              </a:lnSpc>
              <a:spcBef>
                <a:spcPts val="0"/>
              </a:spcBef>
              <a:spcAft>
                <a:spcPts val="0"/>
              </a:spcAft>
              <a:buSzPts val="1305"/>
              <a:buChar char="●"/>
            </a:pPr>
            <a:r>
              <a:rPr lang="en" sz="1305"/>
              <a:t>4 hours of SAMHSA training, and other mental health-focused training sessions.</a:t>
            </a:r>
            <a:endParaRPr sz="1305"/>
          </a:p>
          <a:p>
            <a:pPr indent="-311467" lvl="0" marL="457200" rtl="0" algn="l">
              <a:lnSpc>
                <a:spcPct val="95000"/>
              </a:lnSpc>
              <a:spcBef>
                <a:spcPts val="0"/>
              </a:spcBef>
              <a:spcAft>
                <a:spcPts val="0"/>
              </a:spcAft>
              <a:buSzPts val="1305"/>
              <a:buChar char="●"/>
            </a:pPr>
            <a:r>
              <a:rPr lang="en" sz="1305"/>
              <a:t>CIT officers “undertake a rigorous 40 hour specialized behavioral health course.” (Brookings Institute 2020) </a:t>
            </a:r>
            <a:endParaRPr sz="1305"/>
          </a:p>
          <a:p>
            <a:pPr indent="0" lvl="0" marL="0" rtl="0" algn="l">
              <a:spcBef>
                <a:spcPts val="1200"/>
              </a:spcBef>
              <a:spcAft>
                <a:spcPts val="0"/>
              </a:spcAft>
              <a:buNone/>
            </a:pPr>
            <a:r>
              <a:t/>
            </a:r>
            <a:endParaRPr sz="1305"/>
          </a:p>
          <a:p>
            <a:pPr indent="0" lvl="0" marL="0" rtl="0" algn="l">
              <a:lnSpc>
                <a:spcPct val="95000"/>
              </a:lnSpc>
              <a:spcBef>
                <a:spcPts val="0"/>
              </a:spcBef>
              <a:spcAft>
                <a:spcPts val="1200"/>
              </a:spcAft>
              <a:buSzPts val="935"/>
              <a:buNone/>
            </a:pPr>
            <a:r>
              <a:t/>
            </a:r>
            <a:endParaRPr sz="1105"/>
          </a:p>
        </p:txBody>
      </p:sp>
      <p:sp>
        <p:nvSpPr>
          <p:cNvPr id="213" name="Google Shape;213;p24"/>
          <p:cNvSpPr txBox="1"/>
          <p:nvPr/>
        </p:nvSpPr>
        <p:spPr>
          <a:xfrm>
            <a:off x="5422400" y="3828650"/>
            <a:ext cx="38289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lt1"/>
                </a:solidFill>
                <a:latin typeface="Lato"/>
                <a:ea typeface="Lato"/>
                <a:cs typeface="Lato"/>
                <a:sym typeface="Lato"/>
              </a:rPr>
              <a:t>Hauck, G. (2020, September 24). Police have shot people experiencing a mental health crisis. who should you call instead? Retrieved March 25, 2021, from https://www.usatoday.com/story/news/nation/2020/09/18/police-shooting-mental-health-solutions-training-defund/5763145002/</a:t>
            </a:r>
            <a:endParaRPr>
              <a:solidFill>
                <a:schemeClr val="lt1"/>
              </a:solidFill>
              <a:latin typeface="Lato"/>
              <a:ea typeface="Lato"/>
              <a:cs typeface="Lato"/>
              <a:sym typeface="Lato"/>
            </a:endParaRPr>
          </a:p>
        </p:txBody>
      </p:sp>
      <p:sp>
        <p:nvSpPr>
          <p:cNvPr id="214" name="Google Shape;214;p24"/>
          <p:cNvSpPr txBox="1"/>
          <p:nvPr/>
        </p:nvSpPr>
        <p:spPr>
          <a:xfrm>
            <a:off x="5219025" y="4662900"/>
            <a:ext cx="3572100" cy="23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
        <p:nvSpPr>
          <p:cNvPr id="215" name="Google Shape;215;p24"/>
          <p:cNvSpPr txBox="1"/>
          <p:nvPr/>
        </p:nvSpPr>
        <p:spPr>
          <a:xfrm>
            <a:off x="5448600" y="4505750"/>
            <a:ext cx="3695400" cy="73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800">
                <a:solidFill>
                  <a:schemeClr val="lt1"/>
                </a:solidFill>
                <a:latin typeface="Lato"/>
                <a:ea typeface="Lato"/>
                <a:cs typeface="Lato"/>
                <a:sym typeface="Lato"/>
              </a:rPr>
              <a:t>Bazeleon, D. L. (2020, August). "Defunding the Police" and People With Mental Illness. Retrieved from http://www.bazelon.org/wp-content/uploads/2020/08/Defunding-the-Police-and-People-with-MI-81020.pdf</a:t>
            </a:r>
            <a:endParaRPr sz="1300">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5"/>
          <p:cNvSpPr txBox="1"/>
          <p:nvPr>
            <p:ph type="title"/>
          </p:nvPr>
        </p:nvSpPr>
        <p:spPr>
          <a:xfrm>
            <a:off x="823850" y="2053000"/>
            <a:ext cx="4587000" cy="11487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Vision: Educational Campaign on Social Media</a:t>
            </a:r>
            <a:endParaRPr/>
          </a:p>
        </p:txBody>
      </p:sp>
      <p:pic>
        <p:nvPicPr>
          <p:cNvPr descr="Facebook Instagram Twitter Icon High Res Stock Images | Shutterstock" id="221" name="Google Shape;221;p25"/>
          <p:cNvPicPr preferRelativeResize="0"/>
          <p:nvPr/>
        </p:nvPicPr>
        <p:blipFill>
          <a:blip r:embed="rId3">
            <a:alphaModFix/>
          </a:blip>
          <a:stretch>
            <a:fillRect/>
          </a:stretch>
        </p:blipFill>
        <p:spPr>
          <a:xfrm>
            <a:off x="5410850" y="731500"/>
            <a:ext cx="2990850" cy="1543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6"/>
          <p:cNvSpPr txBox="1"/>
          <p:nvPr>
            <p:ph type="title"/>
          </p:nvPr>
        </p:nvSpPr>
        <p:spPr>
          <a:xfrm>
            <a:off x="1297500" y="638550"/>
            <a:ext cx="7038900" cy="61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Our Vision </a:t>
            </a:r>
            <a:endParaRPr sz="2000"/>
          </a:p>
        </p:txBody>
      </p:sp>
      <p:sp>
        <p:nvSpPr>
          <p:cNvPr id="227" name="Google Shape;227;p26"/>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fontScale="77500"/>
          </a:bodyPr>
          <a:lstStyle/>
          <a:p>
            <a:pPr indent="0" lvl="0" marL="0" rtl="0" algn="l">
              <a:spcBef>
                <a:spcPts val="0"/>
              </a:spcBef>
              <a:spcAft>
                <a:spcPts val="0"/>
              </a:spcAft>
              <a:buNone/>
            </a:pPr>
            <a:r>
              <a:rPr lang="en" sz="2200"/>
              <a:t>Who? : All who would like to end </a:t>
            </a:r>
            <a:r>
              <a:rPr lang="en" sz="2200"/>
              <a:t>policing</a:t>
            </a:r>
            <a:r>
              <a:rPr lang="en" sz="2200"/>
              <a:t> and police brutality </a:t>
            </a:r>
            <a:endParaRPr sz="2200"/>
          </a:p>
          <a:p>
            <a:pPr indent="0" lvl="0" marL="0" rtl="0" algn="l">
              <a:spcBef>
                <a:spcPts val="1200"/>
              </a:spcBef>
              <a:spcAft>
                <a:spcPts val="0"/>
              </a:spcAft>
              <a:buNone/>
            </a:pPr>
            <a:r>
              <a:rPr lang="en" sz="2200"/>
              <a:t>Where? : Online</a:t>
            </a:r>
            <a:endParaRPr sz="2200"/>
          </a:p>
          <a:p>
            <a:pPr indent="0" lvl="0" marL="0" rtl="0" algn="l">
              <a:spcBef>
                <a:spcPts val="1200"/>
              </a:spcBef>
              <a:spcAft>
                <a:spcPts val="0"/>
              </a:spcAft>
              <a:buNone/>
            </a:pPr>
            <a:r>
              <a:rPr lang="en" sz="2200"/>
              <a:t>What? : Virtual Campaign on Instagram/Facebook, Twitter, and other social media platforms</a:t>
            </a:r>
            <a:endParaRPr sz="2200"/>
          </a:p>
          <a:p>
            <a:pPr indent="0" lvl="0" marL="0" rtl="0" algn="l">
              <a:spcBef>
                <a:spcPts val="1200"/>
              </a:spcBef>
              <a:spcAft>
                <a:spcPts val="0"/>
              </a:spcAft>
              <a:buNone/>
            </a:pPr>
            <a:r>
              <a:rPr lang="en" sz="2200"/>
              <a:t>Why? : Give the individual tools to help to contribute to the common goal of ending police brutality </a:t>
            </a:r>
            <a:endParaRPr sz="2200"/>
          </a:p>
          <a:p>
            <a:pPr indent="0" lvl="0" marL="0" rtl="0" algn="l">
              <a:spcBef>
                <a:spcPts val="1200"/>
              </a:spcBef>
              <a:spcAft>
                <a:spcPts val="1200"/>
              </a:spcAft>
              <a:buNone/>
            </a:pPr>
            <a:r>
              <a:rPr lang="en" sz="2200"/>
              <a:t>How? : Provide information and resources for use on an individual level</a:t>
            </a:r>
            <a:endParaRPr sz="2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7"/>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History of </a:t>
            </a:r>
            <a:r>
              <a:rPr lang="en"/>
              <a:t>policing</a:t>
            </a:r>
            <a:r>
              <a:rPr lang="en"/>
              <a:t> in the United States</a:t>
            </a:r>
            <a:endParaRPr/>
          </a:p>
          <a:p>
            <a:pPr indent="0" lvl="0" marL="0" rtl="0" algn="l">
              <a:spcBef>
                <a:spcPts val="0"/>
              </a:spcBef>
              <a:spcAft>
                <a:spcPts val="0"/>
              </a:spcAft>
              <a:buNone/>
            </a:pPr>
            <a:r>
              <a:rPr lang="en"/>
              <a:t>Source: Critical Resistance. </a:t>
            </a:r>
            <a:r>
              <a:rPr i="1" lang="en"/>
              <a:t>Policing in the United States and Its Origins</a:t>
            </a:r>
            <a:r>
              <a:rPr lang="en"/>
              <a:t>. 2015.</a:t>
            </a:r>
            <a:endParaRPr/>
          </a:p>
        </p:txBody>
      </p:sp>
      <p:sp>
        <p:nvSpPr>
          <p:cNvPr id="233" name="Google Shape;233;p27"/>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AutoNum type="arabicPeriod"/>
            </a:pPr>
            <a:r>
              <a:rPr lang="en"/>
              <a:t>“1492: colonization of the Americas by Europe begins; brutal militia force is a routine part of land-grabbing…” </a:t>
            </a:r>
            <a:endParaRPr/>
          </a:p>
          <a:p>
            <a:pPr indent="-311150" lvl="0" marL="457200" rtl="0" algn="l">
              <a:spcBef>
                <a:spcPts val="0"/>
              </a:spcBef>
              <a:spcAft>
                <a:spcPts val="0"/>
              </a:spcAft>
              <a:buSzPts val="1300"/>
              <a:buAutoNum type="arabicPeriod"/>
            </a:pPr>
            <a:r>
              <a:rPr lang="en"/>
              <a:t>“1680s: South Carolina passes </a:t>
            </a:r>
            <a:r>
              <a:rPr lang="en">
                <a:highlight>
                  <a:srgbClr val="0000FF"/>
                </a:highlight>
              </a:rPr>
              <a:t>a law that allows any white person to capture and punish a runaway slave. In 1690 a law was passed that required whites to act in </a:t>
            </a:r>
            <a:r>
              <a:rPr lang="en">
                <a:highlight>
                  <a:srgbClr val="0000FF"/>
                </a:highlight>
              </a:rPr>
              <a:t>this</a:t>
            </a:r>
            <a:r>
              <a:rPr lang="en">
                <a:highlight>
                  <a:srgbClr val="0000FF"/>
                </a:highlight>
              </a:rPr>
              <a:t> role…’White supremacy served in lieu of a police force’”</a:t>
            </a:r>
            <a:endParaRPr>
              <a:highlight>
                <a:srgbClr val="0000FF"/>
              </a:highlight>
            </a:endParaRPr>
          </a:p>
          <a:p>
            <a:pPr indent="-311150" lvl="0" marL="457200" rtl="0" algn="l">
              <a:spcBef>
                <a:spcPts val="0"/>
              </a:spcBef>
              <a:spcAft>
                <a:spcPts val="0"/>
              </a:spcAft>
              <a:buSzPts val="1300"/>
              <a:buAutoNum type="arabicPeriod"/>
            </a:pPr>
            <a:r>
              <a:rPr lang="en"/>
              <a:t>“1865: …[E]</a:t>
            </a:r>
            <a:r>
              <a:rPr lang="en"/>
              <a:t>mancipation</a:t>
            </a:r>
            <a:r>
              <a:rPr lang="en"/>
              <a:t> also stipulates that </a:t>
            </a:r>
            <a:r>
              <a:rPr lang="en">
                <a:highlight>
                  <a:srgbClr val="0000FF"/>
                </a:highlight>
              </a:rPr>
              <a:t>slave labor may continue for those convicted of a crime, creating an incentive for whites in power to arrest Black people in order to exploit their labor and prevent their entry into wage labor and political power</a:t>
            </a:r>
            <a:r>
              <a:rPr lang="en"/>
              <a:t> (13th Ammendment)”</a:t>
            </a:r>
            <a:endParaRPr/>
          </a:p>
          <a:p>
            <a:pPr indent="-311150" lvl="0" marL="457200" rtl="0" algn="l">
              <a:spcBef>
                <a:spcPts val="0"/>
              </a:spcBef>
              <a:spcAft>
                <a:spcPts val="0"/>
              </a:spcAft>
              <a:buSzPts val="1300"/>
              <a:buAutoNum type="arabicPeriod"/>
            </a:pPr>
            <a:r>
              <a:rPr lang="en"/>
              <a:t>“1943: Detroit Riots...According to Thurgood Marshall, </a:t>
            </a:r>
            <a:r>
              <a:rPr lang="en">
                <a:highlight>
                  <a:srgbClr val="0000FF"/>
                </a:highlight>
              </a:rPr>
              <a:t>the </a:t>
            </a:r>
            <a:r>
              <a:rPr lang="en">
                <a:highlight>
                  <a:srgbClr val="0000FF"/>
                </a:highlight>
              </a:rPr>
              <a:t>police</a:t>
            </a:r>
            <a:r>
              <a:rPr lang="en">
                <a:highlight>
                  <a:srgbClr val="0000FF"/>
                </a:highlight>
              </a:rPr>
              <a:t> ‘used “persuasion” rather than firm action with white rioters, while against Negroes they used the ultimate force: night sticks, </a:t>
            </a:r>
            <a:r>
              <a:rPr lang="en">
                <a:highlight>
                  <a:srgbClr val="0000FF"/>
                </a:highlight>
              </a:rPr>
              <a:t>revolvers</a:t>
            </a:r>
            <a:r>
              <a:rPr lang="en">
                <a:highlight>
                  <a:srgbClr val="0000FF"/>
                </a:highlight>
              </a:rPr>
              <a:t>, riot guns, submachine guns, and deer guns</a:t>
            </a:r>
            <a:r>
              <a:rPr lang="en"/>
              <a: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8"/>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History of policing in the United States</a:t>
            </a:r>
            <a:endParaRPr/>
          </a:p>
          <a:p>
            <a:pPr indent="0" lvl="0" marL="0" rtl="0" algn="l">
              <a:spcBef>
                <a:spcPts val="0"/>
              </a:spcBef>
              <a:spcAft>
                <a:spcPts val="0"/>
              </a:spcAft>
              <a:buNone/>
            </a:pPr>
            <a:r>
              <a:rPr lang="en"/>
              <a:t>Source: Critical Resistance. </a:t>
            </a:r>
            <a:r>
              <a:rPr i="1" lang="en"/>
              <a:t>Policing in the United States and Its Origins</a:t>
            </a:r>
            <a:r>
              <a:rPr lang="en"/>
              <a:t>. 2015.</a:t>
            </a:r>
            <a:endParaRPr/>
          </a:p>
          <a:p>
            <a:pPr indent="0" lvl="0" marL="0" rtl="0" algn="l">
              <a:spcBef>
                <a:spcPts val="0"/>
              </a:spcBef>
              <a:spcAft>
                <a:spcPts val="0"/>
              </a:spcAft>
              <a:buNone/>
            </a:pPr>
            <a:r>
              <a:t/>
            </a:r>
            <a:endParaRPr/>
          </a:p>
        </p:txBody>
      </p:sp>
      <p:sp>
        <p:nvSpPr>
          <p:cNvPr id="239" name="Google Shape;239;p28"/>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5. “1950s onwards: </a:t>
            </a:r>
            <a:r>
              <a:rPr lang="en">
                <a:highlight>
                  <a:srgbClr val="0000FF"/>
                </a:highlight>
              </a:rPr>
              <a:t>COINTELPRO is ultimately a key player in </a:t>
            </a:r>
            <a:r>
              <a:rPr lang="en">
                <a:highlight>
                  <a:srgbClr val="0000FF"/>
                </a:highlight>
              </a:rPr>
              <a:t>dismantling</a:t>
            </a:r>
            <a:r>
              <a:rPr lang="en">
                <a:highlight>
                  <a:srgbClr val="0000FF"/>
                </a:highlight>
              </a:rPr>
              <a:t> the radical movements for justice that emerged in this era</a:t>
            </a:r>
            <a:r>
              <a:rPr lang="en"/>
              <a:t>.” </a:t>
            </a:r>
            <a:endParaRPr/>
          </a:p>
          <a:p>
            <a:pPr indent="0" lvl="0" marL="0" rtl="0" algn="l">
              <a:spcBef>
                <a:spcPts val="1200"/>
              </a:spcBef>
              <a:spcAft>
                <a:spcPts val="1200"/>
              </a:spcAft>
              <a:buNone/>
            </a:pPr>
            <a:r>
              <a:rPr lang="en"/>
              <a:t>6. “1967: Advisory </a:t>
            </a:r>
            <a:r>
              <a:rPr lang="en"/>
              <a:t>Commission</a:t>
            </a:r>
            <a:r>
              <a:rPr lang="en"/>
              <a:t> of Civil Disorders: found that </a:t>
            </a:r>
            <a:r>
              <a:rPr lang="en">
                <a:highlight>
                  <a:srgbClr val="0000FF"/>
                </a:highlight>
              </a:rPr>
              <a:t>reasons for civil unrest included</a:t>
            </a:r>
            <a:r>
              <a:rPr lang="en"/>
              <a:t> </a:t>
            </a:r>
            <a:r>
              <a:rPr lang="en"/>
              <a:t>unemployment, job and housing discrimincation, inadequate social services, </a:t>
            </a:r>
            <a:r>
              <a:rPr lang="en">
                <a:highlight>
                  <a:srgbClr val="0000FF"/>
                </a:highlight>
              </a:rPr>
              <a:t>unequal justice and police actions</a:t>
            </a:r>
            <a:r>
              <a:rPr lang="en"/>
              <a:t>. Kerner Commission found</a:t>
            </a:r>
            <a:r>
              <a:rPr lang="en">
                <a:highlight>
                  <a:srgbClr val="0000FF"/>
                </a:highlight>
              </a:rPr>
              <a:t> police were committing acts of brutality, harassment or abuse, they had little training or supervision, community relations were poor and failure to employ [B]lack officers...emphasis on hierarchy and following orders</a:t>
            </a:r>
            <a:r>
              <a:rPr lang="en"/>
              <a:t>...regular contact with people is limited.”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9"/>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History of policing in the United States</a:t>
            </a:r>
            <a:endParaRPr/>
          </a:p>
          <a:p>
            <a:pPr indent="0" lvl="0" marL="0" rtl="0" algn="l">
              <a:spcBef>
                <a:spcPts val="0"/>
              </a:spcBef>
              <a:spcAft>
                <a:spcPts val="0"/>
              </a:spcAft>
              <a:buNone/>
            </a:pPr>
            <a:r>
              <a:rPr lang="en"/>
              <a:t>Source: Critical Resistance. </a:t>
            </a:r>
            <a:r>
              <a:rPr i="1" lang="en"/>
              <a:t>Policing in the United States and Its Origins</a:t>
            </a:r>
            <a:r>
              <a:rPr lang="en"/>
              <a:t>. 2015.</a:t>
            </a:r>
            <a:endParaRPr/>
          </a:p>
          <a:p>
            <a:pPr indent="0" lvl="0" marL="0" rtl="0" algn="l">
              <a:spcBef>
                <a:spcPts val="0"/>
              </a:spcBef>
              <a:spcAft>
                <a:spcPts val="0"/>
              </a:spcAft>
              <a:buNone/>
            </a:pPr>
            <a:r>
              <a:t/>
            </a:r>
            <a:endParaRPr/>
          </a:p>
        </p:txBody>
      </p:sp>
      <p:sp>
        <p:nvSpPr>
          <p:cNvPr id="245" name="Google Shape;245;p29"/>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7. “1970s-80s: through federally funded ‘drug war’ programs and </a:t>
            </a:r>
            <a:r>
              <a:rPr lang="en">
                <a:highlight>
                  <a:srgbClr val="0000FF"/>
                </a:highlight>
              </a:rPr>
              <a:t>surplus </a:t>
            </a:r>
            <a:r>
              <a:rPr lang="en">
                <a:highlight>
                  <a:srgbClr val="0000FF"/>
                </a:highlight>
              </a:rPr>
              <a:t>equipment</a:t>
            </a:r>
            <a:r>
              <a:rPr lang="en">
                <a:highlight>
                  <a:srgbClr val="0000FF"/>
                </a:highlight>
              </a:rPr>
              <a:t> from the military, paramilitary police </a:t>
            </a:r>
            <a:r>
              <a:rPr lang="en">
                <a:highlight>
                  <a:srgbClr val="0000FF"/>
                </a:highlight>
              </a:rPr>
              <a:t>units</a:t>
            </a:r>
            <a:r>
              <a:rPr lang="en">
                <a:highlight>
                  <a:srgbClr val="0000FF"/>
                </a:highlight>
              </a:rPr>
              <a:t>, SWAT teams and anti-drug task forces begin </a:t>
            </a:r>
            <a:r>
              <a:rPr lang="en">
                <a:highlight>
                  <a:srgbClr val="0000FF"/>
                </a:highlight>
              </a:rPr>
              <a:t>springing</a:t>
            </a:r>
            <a:r>
              <a:rPr lang="en">
                <a:highlight>
                  <a:srgbClr val="0000FF"/>
                </a:highlight>
              </a:rPr>
              <a:t> up.</a:t>
            </a:r>
            <a:r>
              <a:rPr lang="en"/>
              <a:t>” </a:t>
            </a:r>
            <a:endParaRPr/>
          </a:p>
          <a:p>
            <a:pPr indent="0" lvl="0" marL="0" rtl="0" algn="l">
              <a:spcBef>
                <a:spcPts val="1200"/>
              </a:spcBef>
              <a:spcAft>
                <a:spcPts val="0"/>
              </a:spcAft>
              <a:buNone/>
            </a:pPr>
            <a:r>
              <a:rPr lang="en"/>
              <a:t>8. “1980s:</a:t>
            </a:r>
            <a:r>
              <a:rPr lang="en">
                <a:highlight>
                  <a:srgbClr val="0000FF"/>
                </a:highlight>
              </a:rPr>
              <a:t> ‘Drug War’</a:t>
            </a:r>
            <a:r>
              <a:rPr lang="en"/>
              <a:t> begins at Regan’s urging, </a:t>
            </a:r>
            <a:r>
              <a:rPr lang="en">
                <a:highlight>
                  <a:srgbClr val="0000FF"/>
                </a:highlight>
              </a:rPr>
              <a:t>setting up urban </a:t>
            </a:r>
            <a:r>
              <a:rPr lang="en">
                <a:highlight>
                  <a:srgbClr val="0000FF"/>
                </a:highlight>
              </a:rPr>
              <a:t>communities</a:t>
            </a:r>
            <a:r>
              <a:rPr lang="en">
                <a:highlight>
                  <a:srgbClr val="0000FF"/>
                </a:highlight>
              </a:rPr>
              <a:t> of color as both victims and perpetrators in ongoing process of </a:t>
            </a:r>
            <a:r>
              <a:rPr lang="en">
                <a:highlight>
                  <a:srgbClr val="0000FF"/>
                </a:highlight>
              </a:rPr>
              <a:t>criminalization</a:t>
            </a:r>
            <a:r>
              <a:rPr lang="en">
                <a:highlight>
                  <a:srgbClr val="0000FF"/>
                </a:highlight>
              </a:rPr>
              <a:t>.</a:t>
            </a:r>
            <a:r>
              <a:rPr lang="en"/>
              <a:t>” </a:t>
            </a:r>
            <a:endParaRPr/>
          </a:p>
          <a:p>
            <a:pPr indent="0" lvl="0" marL="0" rtl="0" algn="l">
              <a:spcBef>
                <a:spcPts val="1200"/>
              </a:spcBef>
              <a:spcAft>
                <a:spcPts val="0"/>
              </a:spcAft>
              <a:buNone/>
            </a:pPr>
            <a:r>
              <a:rPr lang="en"/>
              <a:t>9. “1990s: Passage of ‘Zero Tolerance’ policy, racial profiling laws like Prop 21, ‘Three Strikes Law’, and </a:t>
            </a:r>
            <a:r>
              <a:rPr lang="en">
                <a:highlight>
                  <a:srgbClr val="0000FF"/>
                </a:highlight>
              </a:rPr>
              <a:t>increasingly extreme enforcemen of drug laws support massive growth in the [Prison Industrial Complex] PIC.</a:t>
            </a:r>
            <a:r>
              <a:rPr lang="en"/>
              <a:t>”</a:t>
            </a:r>
            <a:endParaRPr/>
          </a:p>
          <a:p>
            <a:pPr indent="0" lvl="0" marL="0" rtl="0" algn="l">
              <a:spcBef>
                <a:spcPts val="1200"/>
              </a:spcBef>
              <a:spcAft>
                <a:spcPts val="1200"/>
              </a:spcAft>
              <a:buNone/>
            </a:pPr>
            <a:r>
              <a:rPr lang="en"/>
              <a:t>10. “1994: Violent </a:t>
            </a:r>
            <a:r>
              <a:rPr lang="en"/>
              <a:t>Crime</a:t>
            </a:r>
            <a:r>
              <a:rPr lang="en"/>
              <a:t> Control and Law Enforcement Act. </a:t>
            </a:r>
            <a:r>
              <a:rPr lang="en">
                <a:highlight>
                  <a:srgbClr val="0000FF"/>
                </a:highlight>
              </a:rPr>
              <a:t>$8.8 billion over 6 years to local law enforcement</a:t>
            </a:r>
            <a:r>
              <a:rPr lang="en"/>
              <a:t> for hiring and </a:t>
            </a:r>
            <a:r>
              <a:rPr lang="en"/>
              <a:t>acquiring</a:t>
            </a:r>
            <a:r>
              <a:rPr lang="en"/>
              <a:t> new technology, hiring civilians to free up officers, and implementing new </a:t>
            </a:r>
            <a:r>
              <a:rPr lang="en"/>
              <a:t>programs</a:t>
            </a:r>
            <a:r>
              <a:rPr lang="en"/>
              <a:t>...</a:t>
            </a:r>
            <a:r>
              <a:rPr lang="en">
                <a:highlight>
                  <a:srgbClr val="0000FF"/>
                </a:highlight>
              </a:rPr>
              <a:t>By 1999, 60% of local agencies had a plan to </a:t>
            </a:r>
            <a:r>
              <a:rPr lang="en">
                <a:highlight>
                  <a:srgbClr val="0000FF"/>
                </a:highlight>
              </a:rPr>
              <a:t>incorporate</a:t>
            </a:r>
            <a:r>
              <a:rPr lang="en">
                <a:highlight>
                  <a:srgbClr val="0000FF"/>
                </a:highlight>
              </a:rPr>
              <a:t> community policing.</a:t>
            </a:r>
            <a:r>
              <a:rPr lang="en"/>
              <a: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0"/>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History of policing in the United States</a:t>
            </a:r>
            <a:endParaRPr/>
          </a:p>
          <a:p>
            <a:pPr indent="0" lvl="0" marL="0" rtl="0" algn="l">
              <a:spcBef>
                <a:spcPts val="0"/>
              </a:spcBef>
              <a:spcAft>
                <a:spcPts val="0"/>
              </a:spcAft>
              <a:buNone/>
            </a:pPr>
            <a:r>
              <a:rPr lang="en"/>
              <a:t>Source: Critical Resistance. </a:t>
            </a:r>
            <a:r>
              <a:rPr i="1" lang="en"/>
              <a:t>Policing in the United States and Its Origins</a:t>
            </a:r>
            <a:r>
              <a:rPr lang="en"/>
              <a:t>. 2015.</a:t>
            </a:r>
            <a:endParaRPr/>
          </a:p>
        </p:txBody>
      </p:sp>
      <p:sp>
        <p:nvSpPr>
          <p:cNvPr id="251" name="Google Shape;251;p30"/>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11. “1990s-2000s: </a:t>
            </a:r>
            <a:r>
              <a:rPr lang="en">
                <a:highlight>
                  <a:srgbClr val="0000FF"/>
                </a:highlight>
              </a:rPr>
              <a:t>Community policing model emerges around the country, </a:t>
            </a:r>
            <a:r>
              <a:rPr lang="en">
                <a:highlight>
                  <a:srgbClr val="0000FF"/>
                </a:highlight>
              </a:rPr>
              <a:t>encouraging</a:t>
            </a:r>
            <a:r>
              <a:rPr lang="en">
                <a:highlight>
                  <a:srgbClr val="0000FF"/>
                </a:highlight>
              </a:rPr>
              <a:t> homeowners, business owners, and local police to unify efforts to police the streets. This process is closely tied with urban gentrification…</a:t>
            </a:r>
            <a:r>
              <a:rPr lang="en"/>
              <a:t>”</a:t>
            </a:r>
            <a:endParaRPr/>
          </a:p>
          <a:p>
            <a:pPr indent="0" lvl="0" marL="0" rtl="0" algn="l">
              <a:spcBef>
                <a:spcPts val="1200"/>
              </a:spcBef>
              <a:spcAft>
                <a:spcPts val="0"/>
              </a:spcAft>
              <a:buNone/>
            </a:pPr>
            <a:r>
              <a:rPr lang="en"/>
              <a:t>12. “1998-2000: Rampart/CRASH (Community Resources Against Street Hoodlums) anti-gang unit in LA scandal. </a:t>
            </a:r>
            <a:r>
              <a:rPr lang="en">
                <a:highlight>
                  <a:srgbClr val="0000FF"/>
                </a:highlight>
              </a:rPr>
              <a:t>More than 70 police officers </a:t>
            </a:r>
            <a:r>
              <a:rPr lang="en">
                <a:highlight>
                  <a:srgbClr val="0000FF"/>
                </a:highlight>
              </a:rPr>
              <a:t>in the</a:t>
            </a:r>
            <a:r>
              <a:rPr lang="en">
                <a:highlight>
                  <a:srgbClr val="0000FF"/>
                </a:highlight>
              </a:rPr>
              <a:t> CRASH unit were implicated in misconduct…[including] unprovoked shootings, unprovoked beatings, planting evidence, framing of suspects, stealing and dealing narcotics, bank robbery, </a:t>
            </a:r>
            <a:r>
              <a:rPr lang="en">
                <a:highlight>
                  <a:srgbClr val="0000FF"/>
                </a:highlight>
              </a:rPr>
              <a:t>perjury</a:t>
            </a:r>
            <a:r>
              <a:rPr lang="en">
                <a:highlight>
                  <a:srgbClr val="0000FF"/>
                </a:highlight>
              </a:rPr>
              <a:t>, and covering up evidence of these </a:t>
            </a:r>
            <a:r>
              <a:rPr lang="en">
                <a:highlight>
                  <a:srgbClr val="0000FF"/>
                </a:highlight>
              </a:rPr>
              <a:t>activities</a:t>
            </a:r>
            <a:r>
              <a:rPr lang="en">
                <a:highlight>
                  <a:srgbClr val="0000FF"/>
                </a:highlight>
              </a:rPr>
              <a:t>.</a:t>
            </a:r>
            <a:r>
              <a:rPr lang="en"/>
              <a:t>” </a:t>
            </a:r>
            <a:endParaRPr/>
          </a:p>
          <a:p>
            <a:pPr indent="0" lvl="0" marL="0" rtl="0" algn="l">
              <a:spcBef>
                <a:spcPts val="1200"/>
              </a:spcBef>
              <a:spcAft>
                <a:spcPts val="12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1"/>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13. </a:t>
            </a:r>
            <a:endParaRPr/>
          </a:p>
        </p:txBody>
      </p:sp>
      <p:pic>
        <p:nvPicPr>
          <p:cNvPr descr="Guest commentary: Want to curb police brutality? Change the law" id="257" name="Google Shape;257;p31"/>
          <p:cNvPicPr preferRelativeResize="0"/>
          <p:nvPr/>
        </p:nvPicPr>
        <p:blipFill>
          <a:blip r:embed="rId3">
            <a:alphaModFix/>
          </a:blip>
          <a:stretch>
            <a:fillRect/>
          </a:stretch>
        </p:blipFill>
        <p:spPr>
          <a:xfrm>
            <a:off x="1733700" y="1457500"/>
            <a:ext cx="2657475" cy="1704975"/>
          </a:xfrm>
          <a:prstGeom prst="rect">
            <a:avLst/>
          </a:prstGeom>
          <a:noFill/>
          <a:ln>
            <a:noFill/>
          </a:ln>
        </p:spPr>
      </p:pic>
      <p:pic>
        <p:nvPicPr>
          <p:cNvPr descr="Protests rock Sacramento for second day after fatal police shooting of  unarmed black man - ABC News" id="258" name="Google Shape;258;p31"/>
          <p:cNvPicPr preferRelativeResize="0"/>
          <p:nvPr/>
        </p:nvPicPr>
        <p:blipFill>
          <a:blip r:embed="rId4">
            <a:alphaModFix/>
          </a:blip>
          <a:stretch>
            <a:fillRect/>
          </a:stretch>
        </p:blipFill>
        <p:spPr>
          <a:xfrm>
            <a:off x="3850925" y="2393400"/>
            <a:ext cx="2857500" cy="1609725"/>
          </a:xfrm>
          <a:prstGeom prst="rect">
            <a:avLst/>
          </a:prstGeom>
          <a:noFill/>
          <a:ln>
            <a:noFill/>
          </a:ln>
        </p:spPr>
      </p:pic>
      <p:pic>
        <p:nvPicPr>
          <p:cNvPr descr="5 Seattle officers now under investigation for Jan. 6 D.C. visit | Crosscut" id="259" name="Google Shape;259;p31"/>
          <p:cNvPicPr preferRelativeResize="0"/>
          <p:nvPr/>
        </p:nvPicPr>
        <p:blipFill>
          <a:blip r:embed="rId5">
            <a:alphaModFix/>
          </a:blip>
          <a:stretch>
            <a:fillRect/>
          </a:stretch>
        </p:blipFill>
        <p:spPr>
          <a:xfrm>
            <a:off x="1503525" y="3162475"/>
            <a:ext cx="2447925" cy="1628775"/>
          </a:xfrm>
          <a:prstGeom prst="rect">
            <a:avLst/>
          </a:prstGeom>
          <a:noFill/>
          <a:ln>
            <a:noFill/>
          </a:ln>
        </p:spPr>
      </p:pic>
      <p:pic>
        <p:nvPicPr>
          <p:cNvPr descr="Peaceful George Floyd protests in US morph into violence and looting -  CSMonitor.com" id="260" name="Google Shape;260;p31"/>
          <p:cNvPicPr preferRelativeResize="0"/>
          <p:nvPr/>
        </p:nvPicPr>
        <p:blipFill>
          <a:blip r:embed="rId6">
            <a:alphaModFix/>
          </a:blip>
          <a:stretch>
            <a:fillRect/>
          </a:stretch>
        </p:blipFill>
        <p:spPr>
          <a:xfrm>
            <a:off x="5676650" y="1089325"/>
            <a:ext cx="2571750" cy="1714500"/>
          </a:xfrm>
          <a:prstGeom prst="rect">
            <a:avLst/>
          </a:prstGeom>
          <a:noFill/>
          <a:ln>
            <a:noFill/>
          </a:ln>
        </p:spPr>
      </p:pic>
      <p:pic>
        <p:nvPicPr>
          <p:cNvPr descr="George Floyd protests continue in US for sixth day" id="261" name="Google Shape;261;p31"/>
          <p:cNvPicPr preferRelativeResize="0"/>
          <p:nvPr/>
        </p:nvPicPr>
        <p:blipFill>
          <a:blip r:embed="rId7">
            <a:alphaModFix/>
          </a:blip>
          <a:stretch>
            <a:fillRect/>
          </a:stretch>
        </p:blipFill>
        <p:spPr>
          <a:xfrm>
            <a:off x="5876100" y="3329275"/>
            <a:ext cx="2857500" cy="1609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Mission Statement: Defund the Police </a:t>
            </a:r>
            <a:endParaRPr b="1"/>
          </a:p>
        </p:txBody>
      </p:sp>
      <p:sp>
        <p:nvSpPr>
          <p:cNvPr id="141" name="Google Shape;141;p1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500"/>
              <a:t>Police are exceedingly </a:t>
            </a:r>
            <a:r>
              <a:rPr lang="en" sz="2500"/>
              <a:t>militarized</a:t>
            </a:r>
            <a:r>
              <a:rPr lang="en" sz="2500"/>
              <a:t> and as a result, disproportionately commit violence on Black, Indigenous, and other </a:t>
            </a:r>
            <a:r>
              <a:rPr lang="en" sz="2500"/>
              <a:t>communities</a:t>
            </a:r>
            <a:r>
              <a:rPr lang="en" sz="2500"/>
              <a:t> of color. We </a:t>
            </a:r>
            <a:r>
              <a:rPr lang="en" sz="2500"/>
              <a:t>especially</a:t>
            </a:r>
            <a:r>
              <a:rPr lang="en" sz="2500"/>
              <a:t> would like to highlight violence against those experiencing mental illness. </a:t>
            </a:r>
            <a:endParaRPr sz="25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2"/>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Tips for an individual to help contribute to ending policing and </a:t>
            </a:r>
            <a:r>
              <a:rPr lang="en"/>
              <a:t>police</a:t>
            </a:r>
            <a:r>
              <a:rPr lang="en"/>
              <a:t> brutality. </a:t>
            </a:r>
            <a:endParaRPr/>
          </a:p>
        </p:txBody>
      </p:sp>
      <p:sp>
        <p:nvSpPr>
          <p:cNvPr id="267" name="Google Shape;267;p32"/>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fontScale="85000" lnSpcReduction="20000"/>
          </a:bodyPr>
          <a:lstStyle/>
          <a:p>
            <a:pPr indent="-314960" lvl="0" marL="457200" rtl="0" algn="l">
              <a:spcBef>
                <a:spcPts val="0"/>
              </a:spcBef>
              <a:spcAft>
                <a:spcPts val="0"/>
              </a:spcAft>
              <a:buSzPct val="100000"/>
              <a:buAutoNum type="arabicPeriod"/>
            </a:pPr>
            <a:r>
              <a:rPr lang="en" sz="1600"/>
              <a:t>“</a:t>
            </a:r>
            <a:r>
              <a:rPr lang="en" sz="1600"/>
              <a:t>Regardless</a:t>
            </a:r>
            <a:r>
              <a:rPr lang="en" sz="1600"/>
              <a:t> of your field of work, evaluate whether </a:t>
            </a:r>
            <a:r>
              <a:rPr lang="en" sz="1600"/>
              <a:t>policies</a:t>
            </a:r>
            <a:r>
              <a:rPr lang="en" sz="1600"/>
              <a:t>, laws, requirements, guidelines, etc. have unintentional negative </a:t>
            </a:r>
            <a:r>
              <a:rPr lang="en" sz="1600"/>
              <a:t>consequences</a:t>
            </a:r>
            <a:r>
              <a:rPr lang="en" sz="1600"/>
              <a:t> for </a:t>
            </a:r>
            <a:r>
              <a:rPr lang="en" sz="1600"/>
              <a:t>people</a:t>
            </a:r>
            <a:r>
              <a:rPr lang="en" sz="1600"/>
              <a:t> of color.” </a:t>
            </a:r>
            <a:endParaRPr sz="1600"/>
          </a:p>
          <a:p>
            <a:pPr indent="-309562" lvl="1" marL="914400" rtl="0" algn="l">
              <a:spcBef>
                <a:spcPts val="0"/>
              </a:spcBef>
              <a:spcAft>
                <a:spcPts val="0"/>
              </a:spcAft>
              <a:buSzPct val="100000"/>
              <a:buAutoNum type="alphaLcPeriod"/>
            </a:pPr>
            <a:r>
              <a:rPr lang="en" sz="1500"/>
              <a:t>Alang, Sirry, and Opinion contributor. “How to Dismantle Racism and Prevent Police Brutality.” </a:t>
            </a:r>
            <a:r>
              <a:rPr i="1" lang="en" sz="1500"/>
              <a:t>USA Today</a:t>
            </a:r>
            <a:r>
              <a:rPr lang="en" sz="1500"/>
              <a:t>, Gannett Satellite Information Network, 12 May 2017, www.usatoday.com/story/opinion/policing/2017/05/12/how-dismantle-racism-and-prevent-police-brutality/101481438/.</a:t>
            </a:r>
            <a:r>
              <a:rPr lang="en" sz="1500">
                <a:solidFill>
                  <a:srgbClr val="000000"/>
                </a:solidFill>
              </a:rPr>
              <a:t> </a:t>
            </a:r>
            <a:endParaRPr sz="1400"/>
          </a:p>
          <a:p>
            <a:pPr indent="-314960" lvl="0" marL="457200" rtl="0" algn="l">
              <a:spcBef>
                <a:spcPts val="0"/>
              </a:spcBef>
              <a:spcAft>
                <a:spcPts val="0"/>
              </a:spcAft>
              <a:buSzPct val="100000"/>
              <a:buAutoNum type="arabicPeriod"/>
            </a:pPr>
            <a:r>
              <a:rPr lang="en" sz="1600"/>
              <a:t>Consider becoming trained as a cop watcher</a:t>
            </a:r>
            <a:endParaRPr sz="1600"/>
          </a:p>
          <a:p>
            <a:pPr indent="-304165" lvl="1" marL="914400" rtl="0" algn="l">
              <a:spcBef>
                <a:spcPts val="0"/>
              </a:spcBef>
              <a:spcAft>
                <a:spcPts val="0"/>
              </a:spcAft>
              <a:buSzPct val="100000"/>
              <a:buAutoNum type="alphaLcPeriod"/>
            </a:pPr>
            <a:r>
              <a:rPr lang="en" sz="1400" u="sng">
                <a:solidFill>
                  <a:schemeClr val="hlink"/>
                </a:solidFill>
                <a:hlinkClick r:id="rId3"/>
              </a:rPr>
              <a:t>https://uaptsd.org/copwatch/copwatch-training-manual/</a:t>
            </a:r>
            <a:endParaRPr sz="1400"/>
          </a:p>
          <a:p>
            <a:pPr indent="-314960" lvl="0" marL="457200" rtl="0" algn="l">
              <a:spcBef>
                <a:spcPts val="0"/>
              </a:spcBef>
              <a:spcAft>
                <a:spcPts val="0"/>
              </a:spcAft>
              <a:buSzPct val="100000"/>
              <a:buAutoNum type="arabicPeriod"/>
            </a:pPr>
            <a:r>
              <a:rPr lang="en" sz="1600"/>
              <a:t>Donate directly to those impacted by police brutality. </a:t>
            </a:r>
            <a:endParaRPr sz="1600"/>
          </a:p>
          <a:p>
            <a:pPr indent="-304165" lvl="1" marL="914400" rtl="0" algn="l">
              <a:spcBef>
                <a:spcPts val="0"/>
              </a:spcBef>
              <a:spcAft>
                <a:spcPts val="0"/>
              </a:spcAft>
              <a:buSzPct val="100000"/>
              <a:buAutoNum type="alphaLcPeriod"/>
            </a:pPr>
            <a:r>
              <a:rPr lang="en" sz="1400"/>
              <a:t>Look for calls for mutual aid, check GoFundMe, or donate through Venmo/Paypal/Cashapp or others. </a:t>
            </a:r>
            <a:endParaRPr sz="1400"/>
          </a:p>
          <a:p>
            <a:pPr indent="-306863" lvl="1" marL="914400" rtl="0" algn="l">
              <a:spcBef>
                <a:spcPts val="0"/>
              </a:spcBef>
              <a:spcAft>
                <a:spcPts val="0"/>
              </a:spcAft>
              <a:buSzPct val="100000"/>
              <a:buAutoNum type="alphaLcPeriod"/>
            </a:pPr>
            <a:r>
              <a:rPr lang="en" sz="1450"/>
              <a:t>“Black Lives Matter Activists Denounced by Mothers of Victims for Exploiting Deaths of Tamir Rice and Others Killed by Police.” </a:t>
            </a:r>
            <a:r>
              <a:rPr i="1" lang="en" sz="1450"/>
              <a:t>World Socialist Web Site</a:t>
            </a:r>
            <a:r>
              <a:rPr lang="en" sz="1450"/>
              <a:t>, 19 Mar. 2021, www.wsws.org/en/articles/2021/03/20/blma-m20.html. </a:t>
            </a:r>
            <a:endParaRPr sz="145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3"/>
          <p:cNvSpPr txBox="1"/>
          <p:nvPr>
            <p:ph type="title"/>
          </p:nvPr>
        </p:nvSpPr>
        <p:spPr>
          <a:xfrm>
            <a:off x="439400" y="0"/>
            <a:ext cx="7936500" cy="9117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sz="2200"/>
              <a:t>Quantitative</a:t>
            </a:r>
            <a:r>
              <a:rPr lang="en" sz="2200"/>
              <a:t> Statistics</a:t>
            </a:r>
            <a:endParaRPr sz="2200"/>
          </a:p>
          <a:p>
            <a:pPr indent="0" lvl="0" marL="0" rtl="0" algn="l">
              <a:spcBef>
                <a:spcPts val="0"/>
              </a:spcBef>
              <a:spcAft>
                <a:spcPts val="0"/>
              </a:spcAft>
              <a:buNone/>
            </a:pPr>
            <a:r>
              <a:t/>
            </a:r>
            <a:endParaRPr/>
          </a:p>
        </p:txBody>
      </p:sp>
      <p:sp>
        <p:nvSpPr>
          <p:cNvPr id="273" name="Google Shape;273;p33"/>
          <p:cNvSpPr txBox="1"/>
          <p:nvPr/>
        </p:nvSpPr>
        <p:spPr>
          <a:xfrm>
            <a:off x="1150025" y="2805550"/>
            <a:ext cx="727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
        <p:nvSpPr>
          <p:cNvPr id="274" name="Google Shape;274;p33"/>
          <p:cNvSpPr txBox="1"/>
          <p:nvPr/>
        </p:nvSpPr>
        <p:spPr>
          <a:xfrm>
            <a:off x="112300" y="430575"/>
            <a:ext cx="8967600" cy="49317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rgbClr val="FFFFFF"/>
              </a:buClr>
              <a:buSzPts val="1600"/>
              <a:buFont typeface="Lato"/>
              <a:buChar char="●"/>
            </a:pPr>
            <a:r>
              <a:rPr lang="en" sz="1600">
                <a:solidFill>
                  <a:srgbClr val="FFFFFF"/>
                </a:solidFill>
                <a:latin typeface="Lato"/>
                <a:ea typeface="Lato"/>
                <a:cs typeface="Lato"/>
                <a:sym typeface="Lato"/>
              </a:rPr>
              <a:t>In 1996 Congress shifted from the 1208 plan to the 1033 plan. Which heavily militarized law enforcement</a:t>
            </a:r>
            <a:endParaRPr sz="1600">
              <a:solidFill>
                <a:srgbClr val="FFFFFF"/>
              </a:solidFill>
              <a:latin typeface="Lato"/>
              <a:ea typeface="Lato"/>
              <a:cs typeface="Lato"/>
              <a:sym typeface="Lato"/>
            </a:endParaRPr>
          </a:p>
          <a:p>
            <a:pPr indent="-330200" lvl="0" marL="457200" rtl="0" algn="l">
              <a:spcBef>
                <a:spcPts val="0"/>
              </a:spcBef>
              <a:spcAft>
                <a:spcPts val="0"/>
              </a:spcAft>
              <a:buClr>
                <a:srgbClr val="FFFFFF"/>
              </a:buClr>
              <a:buSzPts val="1600"/>
              <a:buFont typeface="Lato"/>
              <a:buChar char="●"/>
            </a:pPr>
            <a:r>
              <a:rPr lang="en" sz="1600">
                <a:solidFill>
                  <a:schemeClr val="lt1"/>
                </a:solidFill>
                <a:latin typeface="Lato"/>
                <a:ea typeface="Lato"/>
                <a:cs typeface="Lato"/>
                <a:sym typeface="Lato"/>
              </a:rPr>
              <a:t>-</a:t>
            </a:r>
            <a:r>
              <a:rPr lang="en" sz="800"/>
              <a:t>; </a:t>
            </a:r>
            <a:r>
              <a:rPr lang="en" sz="1200">
                <a:solidFill>
                  <a:srgbClr val="1F80E8"/>
                </a:solidFill>
                <a:highlight>
                  <a:srgbClr val="E8F2FC"/>
                </a:highlight>
                <a:latin typeface="Times New Roman"/>
                <a:ea typeface="Times New Roman"/>
                <a:cs typeface="Times New Roman"/>
                <a:sym typeface="Times New Roman"/>
              </a:rPr>
              <a:t>Wofford, Taylor. “Newsweek.” </a:t>
            </a:r>
            <a:r>
              <a:rPr i="1" lang="en" sz="1200">
                <a:solidFill>
                  <a:srgbClr val="1F80E8"/>
                </a:solidFill>
                <a:highlight>
                  <a:srgbClr val="E8F2FC"/>
                </a:highlight>
                <a:latin typeface="Times New Roman"/>
                <a:ea typeface="Times New Roman"/>
                <a:cs typeface="Times New Roman"/>
                <a:sym typeface="Times New Roman"/>
              </a:rPr>
              <a:t>Newsweek.Com</a:t>
            </a:r>
            <a:r>
              <a:rPr lang="en" sz="1200">
                <a:solidFill>
                  <a:srgbClr val="1F80E8"/>
                </a:solidFill>
                <a:highlight>
                  <a:srgbClr val="E8F2FC"/>
                </a:highlight>
                <a:latin typeface="Times New Roman"/>
                <a:ea typeface="Times New Roman"/>
                <a:cs typeface="Times New Roman"/>
                <a:sym typeface="Times New Roman"/>
              </a:rPr>
              <a:t>, Newsweek, 13 Aug. 2014, www.newsweek.com/how-americas-police-became-army-1033-program-264537.</a:t>
            </a:r>
            <a:endParaRPr sz="1600">
              <a:solidFill>
                <a:schemeClr val="lt1"/>
              </a:solidFill>
              <a:latin typeface="Lato"/>
              <a:ea typeface="Lato"/>
              <a:cs typeface="Lato"/>
              <a:sym typeface="Lato"/>
            </a:endParaRPr>
          </a:p>
          <a:p>
            <a:pPr indent="-330200" lvl="0" marL="457200" rtl="0" algn="l">
              <a:spcBef>
                <a:spcPts val="0"/>
              </a:spcBef>
              <a:spcAft>
                <a:spcPts val="0"/>
              </a:spcAft>
              <a:buClr>
                <a:srgbClr val="FFFFFF"/>
              </a:buClr>
              <a:buSzPts val="1600"/>
              <a:buFont typeface="Lato"/>
              <a:buChar char="●"/>
            </a:pPr>
            <a:r>
              <a:t/>
            </a:r>
            <a:endParaRPr sz="1600">
              <a:solidFill>
                <a:srgbClr val="FFFFFF"/>
              </a:solidFill>
              <a:latin typeface="Lato"/>
              <a:ea typeface="Lato"/>
              <a:cs typeface="Lato"/>
              <a:sym typeface="Lato"/>
            </a:endParaRPr>
          </a:p>
          <a:p>
            <a:pPr indent="0" lvl="0" marL="457200" rtl="0" algn="l">
              <a:spcBef>
                <a:spcPts val="0"/>
              </a:spcBef>
              <a:spcAft>
                <a:spcPts val="0"/>
              </a:spcAft>
              <a:buNone/>
            </a:pPr>
            <a:r>
              <a:rPr lang="en" sz="1600">
                <a:solidFill>
                  <a:srgbClr val="FFFFFF"/>
                </a:solidFill>
                <a:latin typeface="Lato"/>
                <a:ea typeface="Lato"/>
                <a:cs typeface="Lato"/>
                <a:sym typeface="Lato"/>
              </a:rPr>
              <a:t>-</a:t>
            </a:r>
            <a:r>
              <a:rPr lang="en" sz="800"/>
              <a:t>;</a:t>
            </a:r>
            <a:r>
              <a:rPr lang="en" sz="1600">
                <a:solidFill>
                  <a:srgbClr val="FFFFFF"/>
                </a:solidFill>
                <a:latin typeface="Lato"/>
                <a:ea typeface="Lato"/>
                <a:cs typeface="Lato"/>
                <a:sym typeface="Lato"/>
              </a:rPr>
              <a:t>Due to this shift law </a:t>
            </a:r>
            <a:r>
              <a:rPr lang="en" sz="1600">
                <a:solidFill>
                  <a:srgbClr val="FFFFFF"/>
                </a:solidFill>
                <a:latin typeface="Lato"/>
                <a:ea typeface="Lato"/>
                <a:cs typeface="Lato"/>
                <a:sym typeface="Lato"/>
              </a:rPr>
              <a:t>enforcement</a:t>
            </a:r>
            <a:r>
              <a:rPr lang="en" sz="1600">
                <a:solidFill>
                  <a:srgbClr val="FFFFFF"/>
                </a:solidFill>
                <a:latin typeface="Lato"/>
                <a:ea typeface="Lato"/>
                <a:cs typeface="Lato"/>
                <a:sym typeface="Lato"/>
              </a:rPr>
              <a:t> has received $4.3 billion dollars in military style equipment.</a:t>
            </a:r>
            <a:endParaRPr sz="1600">
              <a:solidFill>
                <a:srgbClr val="FFFFFF"/>
              </a:solidFill>
              <a:latin typeface="Lato"/>
              <a:ea typeface="Lato"/>
              <a:cs typeface="Lato"/>
              <a:sym typeface="Lato"/>
            </a:endParaRPr>
          </a:p>
          <a:p>
            <a:pPr indent="-330200" lvl="0" marL="457200" rtl="0" algn="l">
              <a:spcBef>
                <a:spcPts val="0"/>
              </a:spcBef>
              <a:spcAft>
                <a:spcPts val="0"/>
              </a:spcAft>
              <a:buClr>
                <a:srgbClr val="FFFFFF"/>
              </a:buClr>
              <a:buSzPts val="1600"/>
              <a:buFont typeface="Lato"/>
              <a:buChar char="●"/>
            </a:pPr>
            <a:r>
              <a:rPr lang="en" sz="1600">
                <a:solidFill>
                  <a:schemeClr val="lt1"/>
                </a:solidFill>
                <a:latin typeface="Lato"/>
                <a:ea typeface="Lato"/>
                <a:cs typeface="Lato"/>
                <a:sym typeface="Lato"/>
              </a:rPr>
              <a:t>-</a:t>
            </a:r>
            <a:r>
              <a:rPr lang="en" sz="800"/>
              <a:t>; </a:t>
            </a:r>
            <a:r>
              <a:rPr lang="en" sz="1200">
                <a:solidFill>
                  <a:srgbClr val="1F80E8"/>
                </a:solidFill>
                <a:highlight>
                  <a:srgbClr val="E8F2FC"/>
                </a:highlight>
                <a:latin typeface="Times New Roman"/>
                <a:ea typeface="Times New Roman"/>
                <a:cs typeface="Times New Roman"/>
                <a:sym typeface="Times New Roman"/>
              </a:rPr>
              <a:t>Wofford, Taylor. “Newsweek.” </a:t>
            </a:r>
            <a:r>
              <a:rPr i="1" lang="en" sz="1200">
                <a:solidFill>
                  <a:srgbClr val="1F80E8"/>
                </a:solidFill>
                <a:highlight>
                  <a:srgbClr val="E8F2FC"/>
                </a:highlight>
                <a:latin typeface="Times New Roman"/>
                <a:ea typeface="Times New Roman"/>
                <a:cs typeface="Times New Roman"/>
                <a:sym typeface="Times New Roman"/>
              </a:rPr>
              <a:t>Newsweek.Com</a:t>
            </a:r>
            <a:r>
              <a:rPr lang="en" sz="1200">
                <a:solidFill>
                  <a:srgbClr val="1F80E8"/>
                </a:solidFill>
                <a:highlight>
                  <a:srgbClr val="E8F2FC"/>
                </a:highlight>
                <a:latin typeface="Times New Roman"/>
                <a:ea typeface="Times New Roman"/>
                <a:cs typeface="Times New Roman"/>
                <a:sym typeface="Times New Roman"/>
              </a:rPr>
              <a:t>, Newsweek, 13 Aug. 2014, www.newsweek.com/how-americas-police-became-army-1033-program-264537.</a:t>
            </a:r>
            <a:endParaRPr sz="1600">
              <a:solidFill>
                <a:srgbClr val="FFFFFF"/>
              </a:solidFill>
              <a:latin typeface="Lato"/>
              <a:ea typeface="Lato"/>
              <a:cs typeface="Lato"/>
              <a:sym typeface="Lato"/>
            </a:endParaRPr>
          </a:p>
          <a:p>
            <a:pPr indent="-330200" lvl="0" marL="457200" rtl="0" algn="l">
              <a:spcBef>
                <a:spcPts val="0"/>
              </a:spcBef>
              <a:spcAft>
                <a:spcPts val="0"/>
              </a:spcAft>
              <a:buClr>
                <a:srgbClr val="FFFFFF"/>
              </a:buClr>
              <a:buSzPts val="1600"/>
              <a:buFont typeface="Lato"/>
              <a:buChar char="●"/>
            </a:pPr>
            <a:r>
              <a:rPr lang="en" sz="1600">
                <a:solidFill>
                  <a:srgbClr val="FFFFFF"/>
                </a:solidFill>
                <a:latin typeface="Lato"/>
                <a:ea typeface="Lato"/>
                <a:cs typeface="Lato"/>
                <a:sym typeface="Lato"/>
              </a:rPr>
              <a:t>People with untreated mental illness are 16 times more likely to be murdered by police officers.</a:t>
            </a:r>
            <a:endParaRPr sz="1600">
              <a:solidFill>
                <a:srgbClr val="FFFFFF"/>
              </a:solidFill>
              <a:latin typeface="Lato"/>
              <a:ea typeface="Lato"/>
              <a:cs typeface="Lato"/>
              <a:sym typeface="Lato"/>
            </a:endParaRPr>
          </a:p>
          <a:p>
            <a:pPr indent="-330200" lvl="0" marL="457200" rtl="0" algn="l">
              <a:lnSpc>
                <a:spcPct val="115000"/>
              </a:lnSpc>
              <a:spcBef>
                <a:spcPts val="0"/>
              </a:spcBef>
              <a:spcAft>
                <a:spcPts val="0"/>
              </a:spcAft>
              <a:buClr>
                <a:srgbClr val="FFFFFF"/>
              </a:buClr>
              <a:buSzPts val="1600"/>
              <a:buFont typeface="Lato"/>
              <a:buChar char="●"/>
            </a:pPr>
            <a:r>
              <a:rPr lang="en" sz="1200">
                <a:solidFill>
                  <a:srgbClr val="1F80E8"/>
                </a:solidFill>
                <a:highlight>
                  <a:srgbClr val="E8F2FC"/>
                </a:highlight>
                <a:latin typeface="Times New Roman"/>
                <a:ea typeface="Times New Roman"/>
                <a:cs typeface="Times New Roman"/>
                <a:sym typeface="Times New Roman"/>
              </a:rPr>
              <a:t>Meraw, Shannon. “Brookings.” </a:t>
            </a:r>
            <a:r>
              <a:rPr i="1" lang="en" sz="1200">
                <a:solidFill>
                  <a:srgbClr val="1F80E8"/>
                </a:solidFill>
                <a:highlight>
                  <a:srgbClr val="E8F2FC"/>
                </a:highlight>
                <a:latin typeface="Times New Roman"/>
                <a:ea typeface="Times New Roman"/>
                <a:cs typeface="Times New Roman"/>
                <a:sym typeface="Times New Roman"/>
              </a:rPr>
              <a:t>Brookings.Edu</a:t>
            </a:r>
            <a:r>
              <a:rPr lang="en" sz="1200">
                <a:solidFill>
                  <a:srgbClr val="1F80E8"/>
                </a:solidFill>
                <a:highlight>
                  <a:srgbClr val="E8F2FC"/>
                </a:highlight>
                <a:latin typeface="Times New Roman"/>
                <a:ea typeface="Times New Roman"/>
                <a:cs typeface="Times New Roman"/>
                <a:sym typeface="Times New Roman"/>
              </a:rPr>
              <a:t>, 23 Nov. 2020, www.brookings.edu/research/innovative-solutions-to-address-the-mental-health-crisis-shifting-away-from-police-as-first-responders.</a:t>
            </a:r>
            <a:endParaRPr sz="1600">
              <a:solidFill>
                <a:srgbClr val="FFFFFF"/>
              </a:solidFill>
              <a:latin typeface="Lato"/>
              <a:ea typeface="Lato"/>
              <a:cs typeface="Lato"/>
              <a:sym typeface="Lato"/>
            </a:endParaRPr>
          </a:p>
          <a:p>
            <a:pPr indent="-330200" lvl="0" marL="457200" rtl="0" algn="l">
              <a:spcBef>
                <a:spcPts val="0"/>
              </a:spcBef>
              <a:spcAft>
                <a:spcPts val="0"/>
              </a:spcAft>
              <a:buClr>
                <a:srgbClr val="FFFFFF"/>
              </a:buClr>
              <a:buSzPts val="1600"/>
              <a:buFont typeface="Lato"/>
              <a:buChar char="●"/>
            </a:pPr>
            <a:r>
              <a:rPr lang="en" sz="1600">
                <a:solidFill>
                  <a:srgbClr val="FFFFFF"/>
                </a:solidFill>
                <a:latin typeface="Lato"/>
                <a:ea typeface="Lato"/>
                <a:cs typeface="Lato"/>
                <a:sym typeface="Lato"/>
              </a:rPr>
              <a:t>Those with severe mental illness, such as schizophrenia are 10 times more likely to be sent to a cell, rather than a hospital bed.</a:t>
            </a:r>
            <a:endParaRPr sz="1600">
              <a:solidFill>
                <a:srgbClr val="FFFFFF"/>
              </a:solidFill>
              <a:latin typeface="Lato"/>
              <a:ea typeface="Lato"/>
              <a:cs typeface="Lato"/>
              <a:sym typeface="Lato"/>
            </a:endParaRPr>
          </a:p>
          <a:p>
            <a:pPr indent="-330200" lvl="0" marL="457200" rtl="0" algn="l">
              <a:lnSpc>
                <a:spcPct val="115000"/>
              </a:lnSpc>
              <a:spcBef>
                <a:spcPts val="0"/>
              </a:spcBef>
              <a:spcAft>
                <a:spcPts val="0"/>
              </a:spcAft>
              <a:buClr>
                <a:srgbClr val="FFFFFF"/>
              </a:buClr>
              <a:buSzPts val="1600"/>
              <a:buFont typeface="Lato"/>
              <a:buChar char="●"/>
            </a:pPr>
            <a:r>
              <a:rPr lang="en" sz="1200">
                <a:solidFill>
                  <a:srgbClr val="1F80E8"/>
                </a:solidFill>
                <a:highlight>
                  <a:srgbClr val="E8F2FC"/>
                </a:highlight>
                <a:latin typeface="Times New Roman"/>
                <a:ea typeface="Times New Roman"/>
                <a:cs typeface="Times New Roman"/>
                <a:sym typeface="Times New Roman"/>
              </a:rPr>
              <a:t>Meraw, Shannon. “Brookings.” </a:t>
            </a:r>
            <a:r>
              <a:rPr i="1" lang="en" sz="1200">
                <a:solidFill>
                  <a:srgbClr val="1F80E8"/>
                </a:solidFill>
                <a:highlight>
                  <a:srgbClr val="E8F2FC"/>
                </a:highlight>
                <a:latin typeface="Times New Roman"/>
                <a:ea typeface="Times New Roman"/>
                <a:cs typeface="Times New Roman"/>
                <a:sym typeface="Times New Roman"/>
              </a:rPr>
              <a:t>Brookings.Edu</a:t>
            </a:r>
            <a:r>
              <a:rPr lang="en" sz="1200">
                <a:solidFill>
                  <a:srgbClr val="1F80E8"/>
                </a:solidFill>
                <a:highlight>
                  <a:srgbClr val="E8F2FC"/>
                </a:highlight>
                <a:latin typeface="Times New Roman"/>
                <a:ea typeface="Times New Roman"/>
                <a:cs typeface="Times New Roman"/>
                <a:sym typeface="Times New Roman"/>
              </a:rPr>
              <a:t>, 23 Nov. 2020, www.brookings.edu/research/innovative-solutions-to-address-the-mental-health-crisis-shifting-away-from-police-as-first-responders.</a:t>
            </a:r>
            <a:endParaRPr sz="1600">
              <a:solidFill>
                <a:srgbClr val="FFFFFF"/>
              </a:solidFill>
              <a:latin typeface="Lato"/>
              <a:ea typeface="Lato"/>
              <a:cs typeface="Lato"/>
              <a:sym typeface="Lato"/>
            </a:endParaRPr>
          </a:p>
          <a:p>
            <a:pPr indent="-330200" lvl="0" marL="457200" rtl="0" algn="l">
              <a:spcBef>
                <a:spcPts val="0"/>
              </a:spcBef>
              <a:spcAft>
                <a:spcPts val="0"/>
              </a:spcAft>
              <a:buClr>
                <a:srgbClr val="FFFFFF"/>
              </a:buClr>
              <a:buSzPts val="1600"/>
              <a:buFont typeface="Lato"/>
              <a:buChar char="●"/>
            </a:pPr>
            <a:r>
              <a:rPr lang="en" sz="1600">
                <a:solidFill>
                  <a:srgbClr val="FFFFFF"/>
                </a:solidFill>
                <a:latin typeface="Lato"/>
                <a:ea typeface="Lato"/>
                <a:cs typeface="Lato"/>
                <a:sym typeface="Lato"/>
              </a:rPr>
              <a:t>Police receive 4-12 hours of mental health training in the police academy.</a:t>
            </a:r>
            <a:endParaRPr sz="1600">
              <a:solidFill>
                <a:srgbClr val="FFFFFF"/>
              </a:solidFill>
              <a:latin typeface="Lato"/>
              <a:ea typeface="Lato"/>
              <a:cs typeface="Lato"/>
              <a:sym typeface="Lato"/>
            </a:endParaRPr>
          </a:p>
          <a:p>
            <a:pPr indent="-330200" lvl="0" marL="457200" rtl="0" algn="l">
              <a:spcBef>
                <a:spcPts val="0"/>
              </a:spcBef>
              <a:spcAft>
                <a:spcPts val="0"/>
              </a:spcAft>
              <a:buClr>
                <a:srgbClr val="FFFFFF"/>
              </a:buClr>
              <a:buSzPts val="1600"/>
              <a:buFont typeface="Lato"/>
              <a:buChar char="●"/>
            </a:pPr>
            <a:r>
              <a:rPr lang="en" sz="1200">
                <a:solidFill>
                  <a:srgbClr val="1F80E8"/>
                </a:solidFill>
                <a:highlight>
                  <a:srgbClr val="E8F2FC"/>
                </a:highlight>
                <a:latin typeface="Times New Roman"/>
                <a:ea typeface="Times New Roman"/>
                <a:cs typeface="Times New Roman"/>
                <a:sym typeface="Times New Roman"/>
              </a:rPr>
              <a:t>Meraw, Shannon. “Brookings.” </a:t>
            </a:r>
            <a:r>
              <a:rPr i="1" lang="en" sz="1200">
                <a:solidFill>
                  <a:srgbClr val="1F80E8"/>
                </a:solidFill>
                <a:highlight>
                  <a:srgbClr val="E8F2FC"/>
                </a:highlight>
                <a:latin typeface="Times New Roman"/>
                <a:ea typeface="Times New Roman"/>
                <a:cs typeface="Times New Roman"/>
                <a:sym typeface="Times New Roman"/>
              </a:rPr>
              <a:t>Brookings.Edu</a:t>
            </a:r>
            <a:r>
              <a:rPr lang="en" sz="1200">
                <a:solidFill>
                  <a:srgbClr val="1F80E8"/>
                </a:solidFill>
                <a:highlight>
                  <a:srgbClr val="E8F2FC"/>
                </a:highlight>
                <a:latin typeface="Times New Roman"/>
                <a:ea typeface="Times New Roman"/>
                <a:cs typeface="Times New Roman"/>
                <a:sym typeface="Times New Roman"/>
              </a:rPr>
              <a:t>, 23 Nov. 2020, www.brookings.edu/research/innovative-solutions-to-address-the-mental-health-crisis-shifting-away-from-police-as-first-responders.</a:t>
            </a:r>
            <a:endParaRPr sz="1600">
              <a:solidFill>
                <a:srgbClr val="FFFFFF"/>
              </a:solidFill>
              <a:latin typeface="Lato"/>
              <a:ea typeface="Lato"/>
              <a:cs typeface="Lato"/>
              <a:sym typeface="Lato"/>
            </a:endParaRPr>
          </a:p>
          <a:p>
            <a:pPr indent="0" lvl="0" marL="457200" rtl="0" algn="l">
              <a:spcBef>
                <a:spcPts val="0"/>
              </a:spcBef>
              <a:spcAft>
                <a:spcPts val="0"/>
              </a:spcAft>
              <a:buNone/>
            </a:pPr>
            <a:r>
              <a:t/>
            </a:r>
            <a:endParaRPr sz="1600">
              <a:solidFill>
                <a:srgbClr val="FFFFFF"/>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4"/>
          <p:cNvSpPr txBox="1"/>
          <p:nvPr>
            <p:ph type="title"/>
          </p:nvPr>
        </p:nvSpPr>
        <p:spPr>
          <a:xfrm>
            <a:off x="128775" y="157350"/>
            <a:ext cx="4587000" cy="1148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Causes</a:t>
            </a:r>
            <a:endParaRPr/>
          </a:p>
        </p:txBody>
      </p:sp>
      <p:sp>
        <p:nvSpPr>
          <p:cNvPr id="280" name="Google Shape;280;p34"/>
          <p:cNvSpPr txBox="1"/>
          <p:nvPr/>
        </p:nvSpPr>
        <p:spPr>
          <a:xfrm>
            <a:off x="353850" y="1339575"/>
            <a:ext cx="8694600" cy="2093400"/>
          </a:xfrm>
          <a:prstGeom prst="rect">
            <a:avLst/>
          </a:prstGeom>
          <a:noFill/>
          <a:ln>
            <a:noFill/>
          </a:ln>
        </p:spPr>
        <p:txBody>
          <a:bodyPr anchorCtr="0" anchor="t" bIns="91425" lIns="91425" spcFirstLastPara="1" rIns="91425" wrap="square" tIns="91425">
            <a:spAutoFit/>
          </a:bodyPr>
          <a:lstStyle/>
          <a:p>
            <a:pPr indent="-349250" lvl="0" marL="457200" rtl="0" algn="l">
              <a:spcBef>
                <a:spcPts val="0"/>
              </a:spcBef>
              <a:spcAft>
                <a:spcPts val="0"/>
              </a:spcAft>
              <a:buClr>
                <a:srgbClr val="FFFFFF"/>
              </a:buClr>
              <a:buSzPts val="1900"/>
              <a:buFont typeface="Lato"/>
              <a:buChar char="●"/>
            </a:pPr>
            <a:r>
              <a:rPr lang="en" sz="1900">
                <a:solidFill>
                  <a:srgbClr val="FFFFFF"/>
                </a:solidFill>
                <a:latin typeface="Lato"/>
                <a:ea typeface="Lato"/>
                <a:cs typeface="Lato"/>
                <a:sym typeface="Lato"/>
              </a:rPr>
              <a:t>The origin of the Police is rooted in racism, through their genesis as slave catchers.</a:t>
            </a:r>
            <a:endParaRPr sz="1900">
              <a:solidFill>
                <a:srgbClr val="FFFFFF"/>
              </a:solidFill>
              <a:latin typeface="Lato"/>
              <a:ea typeface="Lato"/>
              <a:cs typeface="Lato"/>
              <a:sym typeface="Lato"/>
            </a:endParaRPr>
          </a:p>
          <a:p>
            <a:pPr indent="457200" lvl="0" marL="457200" rtl="0" algn="l">
              <a:spcBef>
                <a:spcPts val="0"/>
              </a:spcBef>
              <a:spcAft>
                <a:spcPts val="0"/>
              </a:spcAft>
              <a:buNone/>
            </a:pPr>
            <a:r>
              <a:rPr lang="en" sz="1200">
                <a:solidFill>
                  <a:srgbClr val="1F80E8"/>
                </a:solidFill>
                <a:highlight>
                  <a:srgbClr val="E8F2FC"/>
                </a:highlight>
                <a:latin typeface="Times New Roman"/>
                <a:ea typeface="Times New Roman"/>
                <a:cs typeface="Times New Roman"/>
                <a:sym typeface="Times New Roman"/>
              </a:rPr>
              <a:t>-Pinkney, Alphonso. </a:t>
            </a:r>
            <a:r>
              <a:rPr i="1" lang="en" sz="1200">
                <a:solidFill>
                  <a:srgbClr val="1F80E8"/>
                </a:solidFill>
                <a:highlight>
                  <a:srgbClr val="E8F2FC"/>
                </a:highlight>
                <a:latin typeface="Times New Roman"/>
                <a:ea typeface="Times New Roman"/>
                <a:cs typeface="Times New Roman"/>
                <a:sym typeface="Times New Roman"/>
              </a:rPr>
              <a:t>Black Americans</a:t>
            </a:r>
            <a:r>
              <a:rPr lang="en" sz="1200">
                <a:solidFill>
                  <a:srgbClr val="1F80E8"/>
                </a:solidFill>
                <a:highlight>
                  <a:srgbClr val="E8F2FC"/>
                </a:highlight>
                <a:latin typeface="Times New Roman"/>
                <a:ea typeface="Times New Roman"/>
                <a:cs typeface="Times New Roman"/>
                <a:sym typeface="Times New Roman"/>
              </a:rPr>
              <a:t>. 5th ed., Pearson, 1999.</a:t>
            </a:r>
            <a:endParaRPr sz="1900">
              <a:solidFill>
                <a:srgbClr val="FFFFFF"/>
              </a:solidFill>
              <a:latin typeface="Lato"/>
              <a:ea typeface="Lato"/>
              <a:cs typeface="Lato"/>
              <a:sym typeface="Lato"/>
            </a:endParaRPr>
          </a:p>
          <a:p>
            <a:pPr indent="-349250" lvl="0" marL="457200" rtl="0" algn="l">
              <a:spcBef>
                <a:spcPts val="0"/>
              </a:spcBef>
              <a:spcAft>
                <a:spcPts val="0"/>
              </a:spcAft>
              <a:buClr>
                <a:srgbClr val="FFFFFF"/>
              </a:buClr>
              <a:buSzPts val="1900"/>
              <a:buFont typeface="Lato"/>
              <a:buChar char="●"/>
            </a:pPr>
            <a:r>
              <a:rPr lang="en" sz="1900">
                <a:solidFill>
                  <a:srgbClr val="FFFFFF"/>
                </a:solidFill>
                <a:latin typeface="Lato"/>
                <a:ea typeface="Lato"/>
                <a:cs typeface="Lato"/>
                <a:sym typeface="Lato"/>
              </a:rPr>
              <a:t>Red Summer of 1919 </a:t>
            </a:r>
            <a:endParaRPr sz="1900">
              <a:solidFill>
                <a:srgbClr val="FFFFFF"/>
              </a:solidFill>
              <a:latin typeface="Lato"/>
              <a:ea typeface="Lato"/>
              <a:cs typeface="Lato"/>
              <a:sym typeface="Lato"/>
            </a:endParaRPr>
          </a:p>
          <a:p>
            <a:pPr indent="0" lvl="0" marL="914400" rtl="0" algn="l">
              <a:spcBef>
                <a:spcPts val="0"/>
              </a:spcBef>
              <a:spcAft>
                <a:spcPts val="0"/>
              </a:spcAft>
              <a:buNone/>
            </a:pPr>
            <a:r>
              <a:rPr lang="en" sz="1200">
                <a:solidFill>
                  <a:srgbClr val="1F80E8"/>
                </a:solidFill>
                <a:highlight>
                  <a:srgbClr val="E8F2FC"/>
                </a:highlight>
                <a:latin typeface="Times New Roman"/>
                <a:ea typeface="Times New Roman"/>
                <a:cs typeface="Times New Roman"/>
                <a:sym typeface="Times New Roman"/>
              </a:rPr>
              <a:t>-Pinkney, Alphonso. </a:t>
            </a:r>
            <a:r>
              <a:rPr i="1" lang="en" sz="1200">
                <a:solidFill>
                  <a:srgbClr val="1F80E8"/>
                </a:solidFill>
                <a:highlight>
                  <a:srgbClr val="E8F2FC"/>
                </a:highlight>
                <a:latin typeface="Times New Roman"/>
                <a:ea typeface="Times New Roman"/>
                <a:cs typeface="Times New Roman"/>
                <a:sym typeface="Times New Roman"/>
              </a:rPr>
              <a:t>Black Americans</a:t>
            </a:r>
            <a:r>
              <a:rPr lang="en" sz="1200">
                <a:solidFill>
                  <a:srgbClr val="1F80E8"/>
                </a:solidFill>
                <a:highlight>
                  <a:srgbClr val="E8F2FC"/>
                </a:highlight>
                <a:latin typeface="Times New Roman"/>
                <a:ea typeface="Times New Roman"/>
                <a:cs typeface="Times New Roman"/>
                <a:sym typeface="Times New Roman"/>
              </a:rPr>
              <a:t>. 5th ed., Pearson, 1999.</a:t>
            </a:r>
            <a:endParaRPr sz="1900">
              <a:solidFill>
                <a:srgbClr val="FFFFFF"/>
              </a:solidFill>
              <a:latin typeface="Lato"/>
              <a:ea typeface="Lato"/>
              <a:cs typeface="Lato"/>
              <a:sym typeface="Lato"/>
            </a:endParaRPr>
          </a:p>
          <a:p>
            <a:pPr indent="-349250" lvl="0" marL="457200" rtl="0" algn="l">
              <a:spcBef>
                <a:spcPts val="0"/>
              </a:spcBef>
              <a:spcAft>
                <a:spcPts val="0"/>
              </a:spcAft>
              <a:buClr>
                <a:srgbClr val="FFFFFF"/>
              </a:buClr>
              <a:buSzPts val="1900"/>
              <a:buFont typeface="Lato"/>
              <a:buChar char="●"/>
            </a:pPr>
            <a:r>
              <a:rPr lang="en" sz="1900">
                <a:solidFill>
                  <a:srgbClr val="FFFFFF"/>
                </a:solidFill>
                <a:latin typeface="Lato"/>
                <a:ea typeface="Lato"/>
                <a:cs typeface="Lato"/>
                <a:sym typeface="Lato"/>
              </a:rPr>
              <a:t>Police are not required, by law to report on duty murders.</a:t>
            </a:r>
            <a:endParaRPr sz="1900">
              <a:solidFill>
                <a:srgbClr val="FFFFFF"/>
              </a:solidFill>
              <a:latin typeface="Lato"/>
              <a:ea typeface="Lato"/>
              <a:cs typeface="Lato"/>
              <a:sym typeface="Lato"/>
            </a:endParaRPr>
          </a:p>
          <a:p>
            <a:pPr indent="457200" lvl="0" marL="0" rtl="0" algn="l">
              <a:spcBef>
                <a:spcPts val="0"/>
              </a:spcBef>
              <a:spcAft>
                <a:spcPts val="0"/>
              </a:spcAft>
              <a:buNone/>
            </a:pPr>
            <a:r>
              <a:rPr lang="en" sz="1200">
                <a:solidFill>
                  <a:srgbClr val="1F80E8"/>
                </a:solidFill>
                <a:highlight>
                  <a:srgbClr val="E8F2FC"/>
                </a:highlight>
                <a:latin typeface="Times New Roman"/>
                <a:ea typeface="Times New Roman"/>
                <a:cs typeface="Times New Roman"/>
                <a:sym typeface="Times New Roman"/>
              </a:rPr>
              <a:t>Hellman, Jaime. “Al Jazeera.” </a:t>
            </a:r>
            <a:r>
              <a:rPr i="1" lang="en" sz="1200">
                <a:solidFill>
                  <a:srgbClr val="1F80E8"/>
                </a:solidFill>
                <a:highlight>
                  <a:srgbClr val="E8F2FC"/>
                </a:highlight>
                <a:latin typeface="Times New Roman"/>
                <a:ea typeface="Times New Roman"/>
                <a:cs typeface="Times New Roman"/>
                <a:sym typeface="Times New Roman"/>
              </a:rPr>
              <a:t>Al Jazeera</a:t>
            </a:r>
            <a:r>
              <a:rPr lang="en" sz="1200">
                <a:solidFill>
                  <a:srgbClr val="1F80E8"/>
                </a:solidFill>
                <a:highlight>
                  <a:srgbClr val="E8F2FC"/>
                </a:highlight>
                <a:latin typeface="Times New Roman"/>
                <a:ea typeface="Times New Roman"/>
                <a:cs typeface="Times New Roman"/>
                <a:sym typeface="Times New Roman"/>
              </a:rPr>
              <a:t>, 28 May 2015, america.aljazeera.com/watch/shows/Ali-Velshi-On-Target/articles/2015/5/28/No-data-on-how-many-killed-by-police-in-America.html.</a:t>
            </a:r>
            <a:endParaRPr sz="1900">
              <a:solidFill>
                <a:srgbClr val="FFFFFF"/>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5"/>
          <p:cNvSpPr txBox="1"/>
          <p:nvPr>
            <p:ph type="title"/>
          </p:nvPr>
        </p:nvSpPr>
        <p:spPr>
          <a:xfrm>
            <a:off x="78225" y="106800"/>
            <a:ext cx="3270600" cy="8916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Effects</a:t>
            </a:r>
            <a:endParaRPr/>
          </a:p>
        </p:txBody>
      </p:sp>
      <p:sp>
        <p:nvSpPr>
          <p:cNvPr id="286" name="Google Shape;286;p35"/>
          <p:cNvSpPr txBox="1"/>
          <p:nvPr/>
        </p:nvSpPr>
        <p:spPr>
          <a:xfrm>
            <a:off x="240125" y="1112100"/>
            <a:ext cx="8745300" cy="29499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Viewing people of Color as the enemy</a:t>
            </a:r>
            <a:endParaRPr>
              <a:solidFill>
                <a:srgbClr val="FFFFFF"/>
              </a:solidFill>
              <a:latin typeface="Lato"/>
              <a:ea typeface="Lato"/>
              <a:cs typeface="Lato"/>
              <a:sym typeface="Lato"/>
            </a:endParaRPr>
          </a:p>
          <a:p>
            <a:pPr indent="0" lvl="0" marL="914400" rtl="0" algn="l">
              <a:lnSpc>
                <a:spcPct val="115000"/>
              </a:lnSpc>
              <a:spcBef>
                <a:spcPts val="1200"/>
              </a:spcBef>
              <a:spcAft>
                <a:spcPts val="0"/>
              </a:spcAft>
              <a:buNone/>
            </a:pPr>
            <a:r>
              <a:rPr lang="en" sz="1200">
                <a:solidFill>
                  <a:srgbClr val="1F80E8"/>
                </a:solidFill>
                <a:highlight>
                  <a:srgbClr val="E8F2FC"/>
                </a:highlight>
                <a:latin typeface="Times New Roman"/>
                <a:ea typeface="Times New Roman"/>
                <a:cs typeface="Times New Roman"/>
                <a:sym typeface="Times New Roman"/>
              </a:rPr>
              <a:t>-Nolan, Tom. “Defense One.” </a:t>
            </a:r>
            <a:r>
              <a:rPr i="1" lang="en" sz="1200">
                <a:solidFill>
                  <a:srgbClr val="1F80E8"/>
                </a:solidFill>
                <a:highlight>
                  <a:srgbClr val="E8F2FC"/>
                </a:highlight>
                <a:latin typeface="Times New Roman"/>
                <a:ea typeface="Times New Roman"/>
                <a:cs typeface="Times New Roman"/>
                <a:sym typeface="Times New Roman"/>
              </a:rPr>
              <a:t>Defense One</a:t>
            </a:r>
            <a:r>
              <a:rPr lang="en" sz="1200">
                <a:solidFill>
                  <a:srgbClr val="1F80E8"/>
                </a:solidFill>
                <a:highlight>
                  <a:srgbClr val="E8F2FC"/>
                </a:highlight>
                <a:latin typeface="Times New Roman"/>
                <a:ea typeface="Times New Roman"/>
                <a:cs typeface="Times New Roman"/>
                <a:sym typeface="Times New Roman"/>
              </a:rPr>
              <a:t>, 24 June 2014, </a:t>
            </a:r>
            <a:r>
              <a:rPr lang="en" sz="1200" u="sng">
                <a:solidFill>
                  <a:schemeClr val="hlink"/>
                </a:solidFill>
                <a:highlight>
                  <a:srgbClr val="E8F2FC"/>
                </a:highlight>
                <a:latin typeface="Times New Roman"/>
                <a:ea typeface="Times New Roman"/>
                <a:cs typeface="Times New Roman"/>
                <a:sym typeface="Times New Roman"/>
                <a:hlinkClick r:id="rId3"/>
              </a:rPr>
              <a:t>www.defenseone.com/ideas/2014/06/stop-arming-police-military/87163</a:t>
            </a:r>
            <a:r>
              <a:rPr lang="en" sz="1200">
                <a:solidFill>
                  <a:srgbClr val="1F80E8"/>
                </a:solidFill>
                <a:highlight>
                  <a:srgbClr val="E8F2FC"/>
                </a:highlight>
                <a:latin typeface="Times New Roman"/>
                <a:ea typeface="Times New Roman"/>
                <a:cs typeface="Times New Roman"/>
                <a:sym typeface="Times New Roman"/>
              </a:rPr>
              <a:t>.</a:t>
            </a:r>
            <a:endParaRPr sz="1200">
              <a:solidFill>
                <a:srgbClr val="1F80E8"/>
              </a:solidFill>
              <a:highlight>
                <a:srgbClr val="E8F2FC"/>
              </a:highlight>
              <a:latin typeface="Times New Roman"/>
              <a:ea typeface="Times New Roman"/>
              <a:cs typeface="Times New Roman"/>
              <a:sym typeface="Times New Roman"/>
            </a:endParaRPr>
          </a:p>
          <a:p>
            <a:pPr indent="-304800" lvl="0" marL="457200" rtl="0" algn="l">
              <a:lnSpc>
                <a:spcPct val="115000"/>
              </a:lnSpc>
              <a:spcBef>
                <a:spcPts val="1200"/>
              </a:spcBef>
              <a:spcAft>
                <a:spcPts val="0"/>
              </a:spcAft>
              <a:buClr>
                <a:srgbClr val="FFFFFF"/>
              </a:buClr>
              <a:buSzPts val="1200"/>
              <a:buFont typeface="Times New Roman"/>
              <a:buChar char="●"/>
            </a:pPr>
            <a:r>
              <a:rPr lang="en" sz="1200">
                <a:solidFill>
                  <a:srgbClr val="FFFFFF"/>
                </a:solidFill>
                <a:latin typeface="Times New Roman"/>
                <a:ea typeface="Times New Roman"/>
                <a:cs typeface="Times New Roman"/>
                <a:sym typeface="Times New Roman"/>
              </a:rPr>
              <a:t>Converting Africanity into a weapon</a:t>
            </a:r>
            <a:endParaRPr sz="1200">
              <a:solidFill>
                <a:srgbClr val="FFFFFF"/>
              </a:solidFill>
              <a:latin typeface="Times New Roman"/>
              <a:ea typeface="Times New Roman"/>
              <a:cs typeface="Times New Roman"/>
              <a:sym typeface="Times New Roman"/>
            </a:endParaRPr>
          </a:p>
          <a:p>
            <a:pPr indent="-298450" lvl="0" marL="457200" rtl="0" algn="l">
              <a:lnSpc>
                <a:spcPct val="115000"/>
              </a:lnSpc>
              <a:spcBef>
                <a:spcPts val="0"/>
              </a:spcBef>
              <a:spcAft>
                <a:spcPts val="0"/>
              </a:spcAft>
              <a:buClr>
                <a:srgbClr val="FFFFFF"/>
              </a:buClr>
              <a:buSzPts val="1100"/>
              <a:buChar char="●"/>
            </a:pPr>
            <a:r>
              <a:rPr lang="en" sz="1100">
                <a:solidFill>
                  <a:srgbClr val="FFFFFF"/>
                </a:solidFill>
              </a:rPr>
              <a:t>Criminalization of people of the African DIaspora</a:t>
            </a:r>
            <a:endParaRPr sz="1100">
              <a:solidFill>
                <a:srgbClr val="FFFFFF"/>
              </a:solidFill>
            </a:endParaRPr>
          </a:p>
          <a:p>
            <a:pPr indent="457200" lvl="0" marL="0" rtl="0" algn="l">
              <a:lnSpc>
                <a:spcPct val="115000"/>
              </a:lnSpc>
              <a:spcBef>
                <a:spcPts val="1200"/>
              </a:spcBef>
              <a:spcAft>
                <a:spcPts val="0"/>
              </a:spcAft>
              <a:buNone/>
            </a:pPr>
            <a:r>
              <a:rPr lang="en" sz="1100">
                <a:solidFill>
                  <a:srgbClr val="FFFFFF"/>
                </a:solidFill>
                <a:latin typeface="Times New Roman"/>
                <a:ea typeface="Times New Roman"/>
                <a:cs typeface="Times New Roman"/>
                <a:sym typeface="Times New Roman"/>
              </a:rPr>
              <a:t>-Change, Community. “Community Change.” </a:t>
            </a:r>
            <a:r>
              <a:rPr i="1" lang="en" sz="1100">
                <a:solidFill>
                  <a:srgbClr val="FFFFFF"/>
                </a:solidFill>
                <a:latin typeface="Times New Roman"/>
                <a:ea typeface="Times New Roman"/>
                <a:cs typeface="Times New Roman"/>
                <a:sym typeface="Times New Roman"/>
              </a:rPr>
              <a:t>Communitychange.Org</a:t>
            </a:r>
            <a:r>
              <a:rPr lang="en" sz="1100">
                <a:solidFill>
                  <a:srgbClr val="FFFFFF"/>
                </a:solidFill>
                <a:latin typeface="Times New Roman"/>
                <a:ea typeface="Times New Roman"/>
                <a:cs typeface="Times New Roman"/>
                <a:sym typeface="Times New Roman"/>
              </a:rPr>
              <a:t>, 8 July 2020, communitychange.org/wp-content/uploads/2020/07/a_brief_history_of_policing_blackness_in_america.community_change.7.2020.pdf.</a:t>
            </a:r>
            <a:endParaRPr sz="1100">
              <a:solidFill>
                <a:srgbClr val="FFFFFF"/>
              </a:solidFill>
              <a:latin typeface="Times New Roman"/>
              <a:ea typeface="Times New Roman"/>
              <a:cs typeface="Times New Roman"/>
              <a:sym typeface="Times New Roman"/>
            </a:endParaRPr>
          </a:p>
          <a:p>
            <a:pPr indent="-298450" lvl="0" marL="457200" rtl="0" algn="l">
              <a:lnSpc>
                <a:spcPct val="115000"/>
              </a:lnSpc>
              <a:spcBef>
                <a:spcPts val="1200"/>
              </a:spcBef>
              <a:spcAft>
                <a:spcPts val="0"/>
              </a:spcAft>
              <a:buClr>
                <a:srgbClr val="FFFFFF"/>
              </a:buClr>
              <a:buSzPts val="1100"/>
              <a:buFont typeface="Times New Roman"/>
              <a:buChar char="●"/>
            </a:pPr>
            <a:r>
              <a:rPr lang="en" sz="1100">
                <a:solidFill>
                  <a:srgbClr val="FFFFFF"/>
                </a:solidFill>
                <a:latin typeface="Times New Roman"/>
                <a:ea typeface="Times New Roman"/>
                <a:cs typeface="Times New Roman"/>
                <a:sym typeface="Times New Roman"/>
              </a:rPr>
              <a:t>African people seen as a threat to the white power stucture</a:t>
            </a:r>
            <a:endParaRPr sz="1100">
              <a:solidFill>
                <a:srgbClr val="FFFFFF"/>
              </a:solidFill>
              <a:latin typeface="Times New Roman"/>
              <a:ea typeface="Times New Roman"/>
              <a:cs typeface="Times New Roman"/>
              <a:sym typeface="Times New Roman"/>
            </a:endParaRPr>
          </a:p>
          <a:p>
            <a:pPr indent="-298450" lvl="0" marL="457200" rtl="0" algn="l">
              <a:lnSpc>
                <a:spcPct val="115000"/>
              </a:lnSpc>
              <a:spcBef>
                <a:spcPts val="0"/>
              </a:spcBef>
              <a:spcAft>
                <a:spcPts val="0"/>
              </a:spcAft>
              <a:buClr>
                <a:srgbClr val="FFFFFF"/>
              </a:buClr>
              <a:buSzPts val="1100"/>
              <a:buFont typeface="Times New Roman"/>
              <a:buChar char="●"/>
            </a:pPr>
            <a:r>
              <a:rPr lang="en" sz="1100">
                <a:solidFill>
                  <a:srgbClr val="FFFFFF"/>
                </a:solidFill>
                <a:latin typeface="Times New Roman"/>
                <a:ea typeface="Times New Roman"/>
                <a:cs typeface="Times New Roman"/>
                <a:sym typeface="Times New Roman"/>
              </a:rPr>
              <a:t>Guilty until Proven  innocent</a:t>
            </a:r>
            <a:endParaRPr sz="1100">
              <a:solidFill>
                <a:srgbClr val="FFFFFF"/>
              </a:solidFill>
              <a:latin typeface="Times New Roman"/>
              <a:ea typeface="Times New Roman"/>
              <a:cs typeface="Times New Roman"/>
              <a:sym typeface="Times New Roman"/>
            </a:endParaRPr>
          </a:p>
          <a:p>
            <a:pPr indent="457200" lvl="0" marL="0" rtl="0" algn="l">
              <a:lnSpc>
                <a:spcPct val="115000"/>
              </a:lnSpc>
              <a:spcBef>
                <a:spcPts val="1200"/>
              </a:spcBef>
              <a:spcAft>
                <a:spcPts val="1200"/>
              </a:spcAft>
              <a:buNone/>
            </a:pPr>
            <a:r>
              <a:t/>
            </a:r>
            <a:endParaRPr sz="1100">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6"/>
          <p:cNvSpPr txBox="1"/>
          <p:nvPr/>
        </p:nvSpPr>
        <p:spPr>
          <a:xfrm>
            <a:off x="162900" y="836350"/>
            <a:ext cx="8818200" cy="49716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1600">
                <a:solidFill>
                  <a:srgbClr val="FFFFFF"/>
                </a:solidFill>
                <a:latin typeface="Times New Roman"/>
                <a:ea typeface="Times New Roman"/>
                <a:cs typeface="Times New Roman"/>
                <a:sym typeface="Times New Roman"/>
              </a:rPr>
              <a:t>A Community For Peace – Ruthie’s Place</a:t>
            </a:r>
            <a:endParaRPr sz="1600">
              <a:solidFill>
                <a:srgbClr val="FFFFFF"/>
              </a:solidFill>
              <a:latin typeface="Times New Roman"/>
              <a:ea typeface="Times New Roman"/>
              <a:cs typeface="Times New Roman"/>
              <a:sym typeface="Times New Roman"/>
            </a:endParaRPr>
          </a:p>
          <a:p>
            <a:pPr indent="-330200" lvl="0" marL="457200" rtl="0" algn="l">
              <a:lnSpc>
                <a:spcPct val="100000"/>
              </a:lnSpc>
              <a:spcBef>
                <a:spcPts val="1200"/>
              </a:spcBef>
              <a:spcAft>
                <a:spcPts val="0"/>
              </a:spcAft>
              <a:buClr>
                <a:srgbClr val="FFFFFF"/>
              </a:buClr>
              <a:buSzPts val="1600"/>
              <a:buFont typeface="Times New Roman"/>
              <a:buChar char="●"/>
            </a:pPr>
            <a:r>
              <a:rPr lang="en" sz="1600">
                <a:solidFill>
                  <a:srgbClr val="FFFFFF"/>
                </a:solidFill>
                <a:latin typeface="Times New Roman"/>
                <a:ea typeface="Times New Roman"/>
                <a:cs typeface="Times New Roman"/>
                <a:sym typeface="Times New Roman"/>
              </a:rPr>
              <a:t>Youth drop-in center; this is the beginning of a targeted harm reduction project targeting at-risk from marginalized populations, foster care youth, LGBTQ+ youth, youth experiencing domestic violence, and those youth currently being exploited and trafficked throughout Sacramento County.</a:t>
            </a:r>
            <a:endParaRPr sz="1600">
              <a:solidFill>
                <a:srgbClr val="FFFFFF"/>
              </a:solidFill>
              <a:latin typeface="Times New Roman"/>
              <a:ea typeface="Times New Roman"/>
              <a:cs typeface="Times New Roman"/>
              <a:sym typeface="Times New Roman"/>
            </a:endParaRPr>
          </a:p>
          <a:p>
            <a:pPr indent="-330200" lvl="0" marL="457200" rtl="0" algn="l">
              <a:lnSpc>
                <a:spcPct val="100000"/>
              </a:lnSpc>
              <a:spcBef>
                <a:spcPts val="0"/>
              </a:spcBef>
              <a:spcAft>
                <a:spcPts val="0"/>
              </a:spcAft>
              <a:buClr>
                <a:srgbClr val="FFFFFF"/>
              </a:buClr>
              <a:buSzPts val="1600"/>
              <a:buFont typeface="Times New Roman"/>
              <a:buChar char="●"/>
            </a:pPr>
            <a:r>
              <a:rPr lang="en" sz="1600">
                <a:solidFill>
                  <a:srgbClr val="FFFFFF"/>
                </a:solidFill>
                <a:latin typeface="Times New Roman"/>
                <a:ea typeface="Times New Roman"/>
                <a:cs typeface="Times New Roman"/>
                <a:sym typeface="Times New Roman"/>
              </a:rPr>
              <a:t>Crisis Line: (916) 728-7210</a:t>
            </a:r>
            <a:endParaRPr sz="1600">
              <a:solidFill>
                <a:srgbClr val="FFFFFF"/>
              </a:solidFill>
              <a:latin typeface="Times New Roman"/>
              <a:ea typeface="Times New Roman"/>
              <a:cs typeface="Times New Roman"/>
              <a:sym typeface="Times New Roman"/>
            </a:endParaRPr>
          </a:p>
          <a:p>
            <a:pPr indent="-330200" lvl="0" marL="457200" rtl="0" algn="l">
              <a:lnSpc>
                <a:spcPct val="100000"/>
              </a:lnSpc>
              <a:spcBef>
                <a:spcPts val="0"/>
              </a:spcBef>
              <a:spcAft>
                <a:spcPts val="0"/>
              </a:spcAft>
              <a:buClr>
                <a:srgbClr val="FFFFFF"/>
              </a:buClr>
              <a:buSzPts val="1600"/>
              <a:buFont typeface="Times New Roman"/>
              <a:buChar char="●"/>
            </a:pPr>
            <a:r>
              <a:rPr lang="en" sz="1600">
                <a:solidFill>
                  <a:srgbClr val="FFFFFF"/>
                </a:solidFill>
                <a:latin typeface="Times New Roman"/>
                <a:ea typeface="Times New Roman"/>
                <a:cs typeface="Times New Roman"/>
                <a:sym typeface="Times New Roman"/>
              </a:rPr>
              <a:t>General: (916) 917-5450</a:t>
            </a:r>
            <a:endParaRPr sz="1600">
              <a:solidFill>
                <a:srgbClr val="FFFFFF"/>
              </a:solidFill>
              <a:latin typeface="Times New Roman"/>
              <a:ea typeface="Times New Roman"/>
              <a:cs typeface="Times New Roman"/>
              <a:sym typeface="Times New Roman"/>
            </a:endParaRPr>
          </a:p>
          <a:p>
            <a:pPr indent="-330200" lvl="0" marL="457200" rtl="0" algn="l">
              <a:lnSpc>
                <a:spcPct val="100000"/>
              </a:lnSpc>
              <a:spcBef>
                <a:spcPts val="0"/>
              </a:spcBef>
              <a:spcAft>
                <a:spcPts val="0"/>
              </a:spcAft>
              <a:buClr>
                <a:srgbClr val="FFFFFF"/>
              </a:buClr>
              <a:buSzPts val="1600"/>
              <a:buFont typeface="Times New Roman"/>
              <a:buChar char="●"/>
            </a:pPr>
            <a:r>
              <a:rPr lang="en" sz="1600">
                <a:solidFill>
                  <a:srgbClr val="FFFFFF"/>
                </a:solidFill>
                <a:latin typeface="Times New Roman"/>
                <a:ea typeface="Times New Roman"/>
                <a:cs typeface="Times New Roman"/>
                <a:sym typeface="Times New Roman"/>
              </a:rPr>
              <a:t>(</a:t>
            </a:r>
            <a:r>
              <a:rPr lang="en" sz="1350">
                <a:solidFill>
                  <a:srgbClr val="FFFFFF"/>
                </a:solidFill>
                <a:latin typeface="Times New Roman"/>
                <a:ea typeface="Times New Roman"/>
                <a:cs typeface="Times New Roman"/>
                <a:sym typeface="Times New Roman"/>
              </a:rPr>
              <a:t>Please note, people answering these calls may be mandatory reporters, and required to make a report to CPS or law enforcement in certain situations.)</a:t>
            </a:r>
            <a:endParaRPr sz="1350">
              <a:solidFill>
                <a:srgbClr val="FFFFFF"/>
              </a:solidFill>
              <a:latin typeface="Times New Roman"/>
              <a:ea typeface="Times New Roman"/>
              <a:cs typeface="Times New Roman"/>
              <a:sym typeface="Times New Roman"/>
            </a:endParaRPr>
          </a:p>
          <a:p>
            <a:pPr indent="0" lvl="0" marL="0" rtl="0" algn="l">
              <a:lnSpc>
                <a:spcPct val="100000"/>
              </a:lnSpc>
              <a:spcBef>
                <a:spcPts val="1200"/>
              </a:spcBef>
              <a:spcAft>
                <a:spcPts val="0"/>
              </a:spcAft>
              <a:buNone/>
            </a:pPr>
            <a:r>
              <a:rPr lang="en" sz="1600">
                <a:solidFill>
                  <a:srgbClr val="FFFFFF"/>
                </a:solidFill>
                <a:latin typeface="Times New Roman"/>
                <a:ea typeface="Times New Roman"/>
                <a:cs typeface="Times New Roman"/>
                <a:sym typeface="Times New Roman"/>
              </a:rPr>
              <a:t>AMALA Muslim Youth Hopeline</a:t>
            </a:r>
            <a:endParaRPr sz="1600">
              <a:solidFill>
                <a:srgbClr val="FFFFFF"/>
              </a:solidFill>
              <a:latin typeface="Times New Roman"/>
              <a:ea typeface="Times New Roman"/>
              <a:cs typeface="Times New Roman"/>
              <a:sym typeface="Times New Roman"/>
            </a:endParaRPr>
          </a:p>
          <a:p>
            <a:pPr indent="-330200" lvl="0" marL="457200" rtl="0" algn="l">
              <a:lnSpc>
                <a:spcPct val="100000"/>
              </a:lnSpc>
              <a:spcBef>
                <a:spcPts val="1200"/>
              </a:spcBef>
              <a:spcAft>
                <a:spcPts val="0"/>
              </a:spcAft>
              <a:buClr>
                <a:srgbClr val="FFFFFF"/>
              </a:buClr>
              <a:buSzPts val="1600"/>
              <a:buFont typeface="Times New Roman"/>
              <a:buChar char="●"/>
            </a:pPr>
            <a:r>
              <a:rPr lang="en" sz="1600">
                <a:solidFill>
                  <a:srgbClr val="FFFFFF"/>
                </a:solidFill>
                <a:latin typeface="Times New Roman"/>
                <a:ea typeface="Times New Roman"/>
                <a:cs typeface="Times New Roman"/>
                <a:sym typeface="Times New Roman"/>
              </a:rPr>
              <a:t>Warmline for Muslim youth experiencing mental health and other challenges</a:t>
            </a:r>
            <a:endParaRPr sz="1600">
              <a:solidFill>
                <a:srgbClr val="FFFFFF"/>
              </a:solidFill>
              <a:latin typeface="Times New Roman"/>
              <a:ea typeface="Times New Roman"/>
              <a:cs typeface="Times New Roman"/>
              <a:sym typeface="Times New Roman"/>
            </a:endParaRPr>
          </a:p>
          <a:p>
            <a:pPr indent="-330200" lvl="0" marL="457200" rtl="0" algn="l">
              <a:lnSpc>
                <a:spcPct val="100000"/>
              </a:lnSpc>
              <a:spcBef>
                <a:spcPts val="1200"/>
              </a:spcBef>
              <a:spcAft>
                <a:spcPts val="0"/>
              </a:spcAft>
              <a:buClr>
                <a:srgbClr val="FFFFFF"/>
              </a:buClr>
              <a:buSzPts val="1600"/>
              <a:buFont typeface="Times New Roman"/>
              <a:buChar char="●"/>
            </a:pPr>
            <a:r>
              <a:rPr lang="en" sz="1600">
                <a:solidFill>
                  <a:srgbClr val="FFFFFF"/>
                </a:solidFill>
                <a:latin typeface="Times New Roman"/>
                <a:ea typeface="Times New Roman"/>
                <a:cs typeface="Times New Roman"/>
                <a:sym typeface="Times New Roman"/>
              </a:rPr>
              <a:t>6 p.m. – 10 p.m., 7 days a week</a:t>
            </a:r>
            <a:endParaRPr sz="1600">
              <a:solidFill>
                <a:srgbClr val="FFFFFF"/>
              </a:solidFill>
              <a:latin typeface="Times New Roman"/>
              <a:ea typeface="Times New Roman"/>
              <a:cs typeface="Times New Roman"/>
              <a:sym typeface="Times New Roman"/>
            </a:endParaRPr>
          </a:p>
          <a:p>
            <a:pPr indent="-330200" lvl="0" marL="457200" rtl="0" algn="l">
              <a:lnSpc>
                <a:spcPct val="100000"/>
              </a:lnSpc>
              <a:spcBef>
                <a:spcPts val="0"/>
              </a:spcBef>
              <a:spcAft>
                <a:spcPts val="0"/>
              </a:spcAft>
              <a:buClr>
                <a:srgbClr val="FFFFFF"/>
              </a:buClr>
              <a:buSzPts val="1600"/>
              <a:buFont typeface="Times New Roman"/>
              <a:buChar char="●"/>
            </a:pPr>
            <a:r>
              <a:rPr lang="en" sz="1600">
                <a:solidFill>
                  <a:srgbClr val="FFFFFF"/>
                </a:solidFill>
                <a:latin typeface="Times New Roman"/>
                <a:ea typeface="Times New Roman"/>
                <a:cs typeface="Times New Roman"/>
                <a:sym typeface="Times New Roman"/>
              </a:rPr>
              <a:t>(855) 95-AMALA</a:t>
            </a:r>
            <a:endParaRPr sz="1600">
              <a:solidFill>
                <a:srgbClr val="FFFFFF"/>
              </a:solidFill>
              <a:latin typeface="Times New Roman"/>
              <a:ea typeface="Times New Roman"/>
              <a:cs typeface="Times New Roman"/>
              <a:sym typeface="Times New Roman"/>
            </a:endParaRPr>
          </a:p>
          <a:p>
            <a:pPr indent="-330200" lvl="0" marL="457200" rtl="0" algn="l">
              <a:lnSpc>
                <a:spcPct val="100000"/>
              </a:lnSpc>
              <a:spcBef>
                <a:spcPts val="0"/>
              </a:spcBef>
              <a:spcAft>
                <a:spcPts val="0"/>
              </a:spcAft>
              <a:buClr>
                <a:srgbClr val="FFFFFF"/>
              </a:buClr>
              <a:buSzPts val="1600"/>
              <a:buFont typeface="Times New Roman"/>
              <a:buChar char="●"/>
            </a:pPr>
            <a:r>
              <a:rPr lang="en" sz="1600">
                <a:solidFill>
                  <a:srgbClr val="FFFFFF"/>
                </a:solidFill>
                <a:latin typeface="Times New Roman"/>
                <a:ea typeface="Times New Roman"/>
                <a:cs typeface="Times New Roman"/>
                <a:sym typeface="Times New Roman"/>
              </a:rPr>
              <a:t>Text available at the same number Wednesdays and Sundays</a:t>
            </a:r>
            <a:endParaRPr sz="1600">
              <a:solidFill>
                <a:srgbClr val="FFFFFF"/>
              </a:solidFill>
              <a:latin typeface="Times New Roman"/>
              <a:ea typeface="Times New Roman"/>
              <a:cs typeface="Times New Roman"/>
              <a:sym typeface="Times New Roman"/>
            </a:endParaRPr>
          </a:p>
          <a:p>
            <a:pPr indent="-330200" lvl="0" marL="457200" rtl="0" algn="l">
              <a:lnSpc>
                <a:spcPct val="100000"/>
              </a:lnSpc>
              <a:spcBef>
                <a:spcPts val="0"/>
              </a:spcBef>
              <a:spcAft>
                <a:spcPts val="0"/>
              </a:spcAft>
              <a:buClr>
                <a:srgbClr val="FFFFFF"/>
              </a:buClr>
              <a:buSzPts val="1600"/>
              <a:buFont typeface="Times New Roman"/>
              <a:buChar char="●"/>
            </a:pPr>
            <a:r>
              <a:rPr lang="en" sz="1600" u="sng">
                <a:solidFill>
                  <a:srgbClr val="FFFFFF"/>
                </a:solidFill>
                <a:latin typeface="Times New Roman"/>
                <a:ea typeface="Times New Roman"/>
                <a:cs typeface="Times New Roman"/>
                <a:sym typeface="Times New Roman"/>
                <a:hlinkClick r:id="rId3">
                  <a:extLst>
                    <a:ext uri="{A12FA001-AC4F-418D-AE19-62706E023703}">
                      <ahyp:hlinkClr val="tx"/>
                    </a:ext>
                  </a:extLst>
                </a:hlinkClick>
              </a:rPr>
              <a:t>http://amala.mas-ssf.org/</a:t>
            </a:r>
            <a:endParaRPr sz="1600" u="sng">
              <a:solidFill>
                <a:srgbClr val="FFFFFF"/>
              </a:solidFill>
              <a:latin typeface="Times New Roman"/>
              <a:ea typeface="Times New Roman"/>
              <a:cs typeface="Times New Roman"/>
              <a:sym typeface="Times New Roman"/>
            </a:endParaRPr>
          </a:p>
          <a:p>
            <a:pPr indent="0" lvl="0" marL="0" rtl="0" algn="l">
              <a:lnSpc>
                <a:spcPct val="100000"/>
              </a:lnSpc>
              <a:spcBef>
                <a:spcPts val="1200"/>
              </a:spcBef>
              <a:spcAft>
                <a:spcPts val="0"/>
              </a:spcAft>
              <a:buNone/>
            </a:pPr>
            <a:r>
              <a:t/>
            </a:r>
            <a:endParaRPr sz="1350">
              <a:solidFill>
                <a:srgbClr val="FFFFFF"/>
              </a:solidFill>
              <a:latin typeface="Times New Roman"/>
              <a:ea typeface="Times New Roman"/>
              <a:cs typeface="Times New Roman"/>
              <a:sym typeface="Times New Roman"/>
            </a:endParaRPr>
          </a:p>
          <a:p>
            <a:pPr indent="0" lvl="0" marL="0" rtl="0" algn="l">
              <a:spcBef>
                <a:spcPts val="1200"/>
              </a:spcBef>
              <a:spcAft>
                <a:spcPts val="0"/>
              </a:spcAft>
              <a:buNone/>
            </a:pPr>
            <a:r>
              <a:t/>
            </a:r>
            <a:endParaRPr sz="1600">
              <a:solidFill>
                <a:srgbClr val="FFFFFF"/>
              </a:solidFill>
              <a:latin typeface="Lato"/>
              <a:ea typeface="Lato"/>
              <a:cs typeface="Lato"/>
              <a:sym typeface="Lato"/>
            </a:endParaRPr>
          </a:p>
        </p:txBody>
      </p:sp>
      <p:sp>
        <p:nvSpPr>
          <p:cNvPr id="292" name="Google Shape;292;p36"/>
          <p:cNvSpPr txBox="1"/>
          <p:nvPr/>
        </p:nvSpPr>
        <p:spPr>
          <a:xfrm>
            <a:off x="546450" y="0"/>
            <a:ext cx="8051100" cy="1477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800">
                <a:solidFill>
                  <a:schemeClr val="lt1"/>
                </a:solidFill>
                <a:latin typeface="Montserrat"/>
                <a:ea typeface="Montserrat"/>
                <a:cs typeface="Montserrat"/>
                <a:sym typeface="Montserrat"/>
              </a:rPr>
              <a:t>Community Resources</a:t>
            </a:r>
            <a:endParaRPr sz="2800">
              <a:solidFill>
                <a:schemeClr val="lt1"/>
              </a:solidFill>
              <a:latin typeface="Montserrat"/>
              <a:ea typeface="Montserrat"/>
              <a:cs typeface="Montserrat"/>
              <a:sym typeface="Montserrat"/>
            </a:endParaRPr>
          </a:p>
          <a:p>
            <a:pPr indent="0" lvl="0" marL="0" rtl="0" algn="ctr">
              <a:spcBef>
                <a:spcPts val="0"/>
              </a:spcBef>
              <a:spcAft>
                <a:spcPts val="0"/>
              </a:spcAft>
              <a:buNone/>
            </a:pPr>
            <a:r>
              <a:rPr lang="en" sz="2800">
                <a:solidFill>
                  <a:schemeClr val="lt1"/>
                </a:solidFill>
                <a:latin typeface="Montserrat"/>
                <a:ea typeface="Montserrat"/>
                <a:cs typeface="Montserrat"/>
                <a:sym typeface="Montserrat"/>
              </a:rPr>
              <a:t> </a:t>
            </a:r>
            <a:r>
              <a:rPr lang="en" sz="1450" u="sng">
                <a:solidFill>
                  <a:schemeClr val="accent5"/>
                </a:solidFill>
                <a:highlight>
                  <a:srgbClr val="FFFFFF"/>
                </a:highlight>
                <a:latin typeface="Roboto"/>
                <a:ea typeface="Roboto"/>
                <a:cs typeface="Roboto"/>
                <a:sym typeface="Roboto"/>
                <a:hlinkClick r:id="rId4">
                  <a:extLst>
                    <a:ext uri="{A12FA001-AC4F-418D-AE19-62706E023703}">
                      <ahyp:hlinkClr val="tx"/>
                    </a:ext>
                  </a:extLst>
                </a:hlinkClick>
              </a:rPr>
              <a:t>Sacramento</a:t>
            </a:r>
            <a:r>
              <a:rPr lang="en" sz="2500">
                <a:solidFill>
                  <a:srgbClr val="FFFFFF"/>
                </a:solidFill>
                <a:latin typeface="Lato"/>
                <a:ea typeface="Lato"/>
                <a:cs typeface="Lato"/>
                <a:sym typeface="Lato"/>
              </a:rPr>
              <a:t> - all sources on this website</a:t>
            </a:r>
            <a:endParaRPr sz="2500">
              <a:solidFill>
                <a:srgbClr val="FFFFFF"/>
              </a:solidFill>
              <a:latin typeface="Lato"/>
              <a:ea typeface="Lato"/>
              <a:cs typeface="Lato"/>
              <a:sym typeface="Lato"/>
            </a:endParaRPr>
          </a:p>
          <a:p>
            <a:pPr indent="0" lvl="0" marL="0" rtl="0" algn="ctr">
              <a:spcBef>
                <a:spcPts val="0"/>
              </a:spcBef>
              <a:spcAft>
                <a:spcPts val="0"/>
              </a:spcAft>
              <a:buNone/>
            </a:pPr>
            <a:r>
              <a:t/>
            </a:r>
            <a:endParaRPr sz="2800">
              <a:solidFill>
                <a:schemeClr val="lt1"/>
              </a:solidFill>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7"/>
          <p:cNvSpPr txBox="1"/>
          <p:nvPr/>
        </p:nvSpPr>
        <p:spPr>
          <a:xfrm>
            <a:off x="622950" y="616825"/>
            <a:ext cx="7898100" cy="4056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00">
                <a:solidFill>
                  <a:srgbClr val="FFFFFF"/>
                </a:solidFill>
                <a:latin typeface="Lato"/>
                <a:ea typeface="Lato"/>
                <a:cs typeface="Lato"/>
                <a:sym typeface="Lato"/>
              </a:rPr>
              <a:t>“Community Helpline has been taking crisis calls since 1971, helping callers work through feelings that range from loneliness and depression, to suicide. Serves all of California. 8 a.m. - 8 p.m., 7 days a week. (877) 541-2525 </a:t>
            </a:r>
            <a:r>
              <a:rPr lang="en" sz="1600" u="sng">
                <a:solidFill>
                  <a:srgbClr val="FFFFFF"/>
                </a:solidFill>
                <a:latin typeface="Lato"/>
                <a:ea typeface="Lato"/>
                <a:cs typeface="Lato"/>
                <a:sym typeface="Lato"/>
                <a:hlinkClick r:id="rId3">
                  <a:extLst>
                    <a:ext uri="{A12FA001-AC4F-418D-AE19-62706E023703}">
                      <ahyp:hlinkClr val="tx"/>
                    </a:ext>
                  </a:extLst>
                </a:hlinkClick>
              </a:rPr>
              <a:t>http://chelpline.org/</a:t>
            </a:r>
            <a:r>
              <a:rPr lang="en" sz="1600">
                <a:solidFill>
                  <a:srgbClr val="FFFFFF"/>
                </a:solidFill>
                <a:latin typeface="Lato"/>
                <a:ea typeface="Lato"/>
                <a:cs typeface="Lato"/>
                <a:sym typeface="Lato"/>
              </a:rPr>
              <a:t> “</a:t>
            </a:r>
            <a:endParaRPr sz="1600">
              <a:solidFill>
                <a:srgbClr val="FFFFFF"/>
              </a:solidFill>
              <a:latin typeface="Lato"/>
              <a:ea typeface="Lato"/>
              <a:cs typeface="Lato"/>
              <a:sym typeface="Lato"/>
            </a:endParaRPr>
          </a:p>
          <a:p>
            <a:pPr indent="0" lvl="0" marL="0" rtl="0" algn="l">
              <a:lnSpc>
                <a:spcPct val="115000"/>
              </a:lnSpc>
              <a:spcBef>
                <a:spcPts val="0"/>
              </a:spcBef>
              <a:spcAft>
                <a:spcPts val="0"/>
              </a:spcAft>
              <a:buNone/>
            </a:pPr>
            <a:r>
              <a:t/>
            </a:r>
            <a:endParaRPr sz="1600">
              <a:solidFill>
                <a:srgbClr val="FFFFFF"/>
              </a:solidFill>
              <a:latin typeface="Lato"/>
              <a:ea typeface="Lato"/>
              <a:cs typeface="Lato"/>
              <a:sym typeface="Lato"/>
            </a:endParaRPr>
          </a:p>
          <a:p>
            <a:pPr indent="0" lvl="0" marL="0" rtl="0" algn="l">
              <a:lnSpc>
                <a:spcPct val="115000"/>
              </a:lnSpc>
              <a:spcBef>
                <a:spcPts val="0"/>
              </a:spcBef>
              <a:spcAft>
                <a:spcPts val="0"/>
              </a:spcAft>
              <a:buNone/>
            </a:pPr>
            <a:r>
              <a:rPr lang="en" sz="1600">
                <a:solidFill>
                  <a:srgbClr val="FFFFFF"/>
                </a:solidFill>
                <a:latin typeface="Lato"/>
                <a:ea typeface="Lato"/>
                <a:cs typeface="Lato"/>
                <a:sym typeface="Lato"/>
              </a:rPr>
              <a:t>“American River Area Narcotics Anonymous. 24-hour helpline designed to help any addict, any time, day or night that is seeking help. (800) 600-HOPE (4673) or (866) 565-2135 </a:t>
            </a:r>
            <a:r>
              <a:rPr lang="en" sz="1600" u="sng">
                <a:solidFill>
                  <a:srgbClr val="FFFFFF"/>
                </a:solidFill>
                <a:latin typeface="Lato"/>
                <a:ea typeface="Lato"/>
                <a:cs typeface="Lato"/>
                <a:sym typeface="Lato"/>
                <a:hlinkClick r:id="rId4">
                  <a:extLst>
                    <a:ext uri="{A12FA001-AC4F-418D-AE19-62706E023703}">
                      <ahyp:hlinkClr val="tx"/>
                    </a:ext>
                  </a:extLst>
                </a:hlinkClick>
              </a:rPr>
              <a:t>http://sacramentona.org/</a:t>
            </a:r>
            <a:r>
              <a:rPr lang="en" sz="1600">
                <a:solidFill>
                  <a:srgbClr val="FFFFFF"/>
                </a:solidFill>
                <a:latin typeface="Lato"/>
                <a:ea typeface="Lato"/>
                <a:cs typeface="Lato"/>
                <a:sym typeface="Lato"/>
              </a:rPr>
              <a:t> “</a:t>
            </a:r>
            <a:endParaRPr sz="1600">
              <a:solidFill>
                <a:srgbClr val="FFFFFF"/>
              </a:solidFill>
              <a:latin typeface="Lato"/>
              <a:ea typeface="Lato"/>
              <a:cs typeface="Lato"/>
              <a:sym typeface="Lato"/>
            </a:endParaRPr>
          </a:p>
          <a:p>
            <a:pPr indent="0" lvl="0" marL="0" rtl="0" algn="l">
              <a:lnSpc>
                <a:spcPct val="115000"/>
              </a:lnSpc>
              <a:spcBef>
                <a:spcPts val="0"/>
              </a:spcBef>
              <a:spcAft>
                <a:spcPts val="0"/>
              </a:spcAft>
              <a:buNone/>
            </a:pPr>
            <a:r>
              <a:t/>
            </a:r>
            <a:endParaRPr sz="1600">
              <a:solidFill>
                <a:srgbClr val="FFFFFF"/>
              </a:solidFill>
              <a:latin typeface="Lato"/>
              <a:ea typeface="Lato"/>
              <a:cs typeface="Lato"/>
              <a:sym typeface="Lato"/>
            </a:endParaRPr>
          </a:p>
          <a:p>
            <a:pPr indent="0" lvl="0" marL="0" rtl="0" algn="l">
              <a:lnSpc>
                <a:spcPct val="115000"/>
              </a:lnSpc>
              <a:spcBef>
                <a:spcPts val="0"/>
              </a:spcBef>
              <a:spcAft>
                <a:spcPts val="0"/>
              </a:spcAft>
              <a:buNone/>
            </a:pPr>
            <a:r>
              <a:rPr lang="en" sz="1600">
                <a:solidFill>
                  <a:srgbClr val="FFFFFF"/>
                </a:solidFill>
                <a:latin typeface="Lato"/>
                <a:ea typeface="Lato"/>
                <a:cs typeface="Lato"/>
                <a:sym typeface="Lato"/>
              </a:rPr>
              <a:t>“WEAVE’s mission is to promote safe and healthy relationships and support survivors of sexual asault, domestic violence and sex trafficking. (9116) 920-2952 (24/7 Crisis Support Line) </a:t>
            </a:r>
            <a:r>
              <a:rPr lang="en" sz="1600" u="sng">
                <a:solidFill>
                  <a:srgbClr val="FFFFFF"/>
                </a:solidFill>
                <a:latin typeface="Lato"/>
                <a:ea typeface="Lato"/>
                <a:cs typeface="Lato"/>
                <a:sym typeface="Lato"/>
                <a:hlinkClick r:id="rId5">
                  <a:extLst>
                    <a:ext uri="{A12FA001-AC4F-418D-AE19-62706E023703}">
                      <ahyp:hlinkClr val="tx"/>
                    </a:ext>
                  </a:extLst>
                </a:hlinkClick>
              </a:rPr>
              <a:t>https://www.weaveinc.o</a:t>
            </a:r>
            <a:endParaRPr sz="2100">
              <a:solidFill>
                <a:srgbClr val="FFFFFF"/>
              </a:solidFill>
              <a:latin typeface="Lato"/>
              <a:ea typeface="Lato"/>
              <a:cs typeface="Lato"/>
              <a:sym typeface="Lato"/>
            </a:endParaRPr>
          </a:p>
          <a:p>
            <a:pPr indent="0" lvl="0" marL="0" rtl="0" algn="l">
              <a:lnSpc>
                <a:spcPct val="115000"/>
              </a:lnSpc>
              <a:spcBef>
                <a:spcPts val="0"/>
              </a:spcBef>
              <a:spcAft>
                <a:spcPts val="0"/>
              </a:spcAft>
              <a:buNone/>
            </a:pPr>
            <a:r>
              <a:t/>
            </a:r>
            <a:endParaRPr sz="2100">
              <a:solidFill>
                <a:srgbClr val="FFFFFF"/>
              </a:solidFill>
              <a:latin typeface="Lato"/>
              <a:ea typeface="Lato"/>
              <a:cs typeface="Lato"/>
              <a:sym typeface="Lato"/>
            </a:endParaRPr>
          </a:p>
          <a:p>
            <a:pPr indent="0" lvl="0" marL="0" rtl="0" algn="l">
              <a:lnSpc>
                <a:spcPct val="115000"/>
              </a:lnSpc>
              <a:spcBef>
                <a:spcPts val="0"/>
              </a:spcBef>
              <a:spcAft>
                <a:spcPts val="0"/>
              </a:spcAft>
              <a:buNone/>
            </a:pPr>
            <a:r>
              <a:rPr lang="en" sz="1450" u="sng">
                <a:solidFill>
                  <a:schemeClr val="hlink"/>
                </a:solidFill>
                <a:highlight>
                  <a:srgbClr val="FFFFFF"/>
                </a:highlight>
                <a:latin typeface="Roboto"/>
                <a:ea typeface="Roboto"/>
                <a:cs typeface="Roboto"/>
                <a:sym typeface="Roboto"/>
                <a:hlinkClick r:id="rId6"/>
              </a:rPr>
              <a:t>Sacramento</a:t>
            </a:r>
            <a:r>
              <a:rPr lang="en" sz="2500">
                <a:solidFill>
                  <a:srgbClr val="FFFFFF"/>
                </a:solidFill>
                <a:latin typeface="Lato"/>
                <a:ea typeface="Lato"/>
                <a:cs typeface="Lato"/>
                <a:sym typeface="Lato"/>
              </a:rPr>
              <a:t> - all </a:t>
            </a:r>
            <a:r>
              <a:rPr lang="en" sz="2500">
                <a:solidFill>
                  <a:srgbClr val="FFFFFF"/>
                </a:solidFill>
                <a:latin typeface="Lato"/>
                <a:ea typeface="Lato"/>
                <a:cs typeface="Lato"/>
                <a:sym typeface="Lato"/>
              </a:rPr>
              <a:t>sources on this website</a:t>
            </a:r>
            <a:endParaRPr sz="2500">
              <a:solidFill>
                <a:srgbClr val="FFFFFF"/>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8"/>
          <p:cNvSpPr txBox="1"/>
          <p:nvPr/>
        </p:nvSpPr>
        <p:spPr>
          <a:xfrm>
            <a:off x="153300" y="0"/>
            <a:ext cx="8837400" cy="594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FFFFFF"/>
                </a:solidFill>
                <a:latin typeface="Lato"/>
                <a:ea typeface="Lato"/>
                <a:cs typeface="Lato"/>
                <a:sym typeface="Lato"/>
              </a:rPr>
              <a:t>Housing</a:t>
            </a:r>
            <a:endParaRPr sz="1600">
              <a:solidFill>
                <a:srgbClr val="FFFFFF"/>
              </a:solidFill>
              <a:latin typeface="Lato"/>
              <a:ea typeface="Lato"/>
              <a:cs typeface="Lato"/>
              <a:sym typeface="Lato"/>
            </a:endParaRPr>
          </a:p>
          <a:p>
            <a:pPr indent="-330200" lvl="0" marL="457200" rtl="0" algn="l">
              <a:lnSpc>
                <a:spcPct val="100000"/>
              </a:lnSpc>
              <a:spcBef>
                <a:spcPts val="0"/>
              </a:spcBef>
              <a:spcAft>
                <a:spcPts val="0"/>
              </a:spcAft>
              <a:buClr>
                <a:srgbClr val="FFFFFF"/>
              </a:buClr>
              <a:buSzPts val="1600"/>
              <a:buFont typeface="Lato"/>
              <a:buChar char="●"/>
            </a:pPr>
            <a:r>
              <a:rPr lang="en" sz="1600">
                <a:solidFill>
                  <a:srgbClr val="FFFFFF"/>
                </a:solidFill>
                <a:latin typeface="Lato"/>
                <a:ea typeface="Lato"/>
                <a:cs typeface="Lato"/>
                <a:sym typeface="Lato"/>
              </a:rPr>
              <a:t>211 Sacramento is the area’s primary information and referral source for all types of services. 211 provides free, confidential information and referral services 24-hours a day, seven days a week. Referrals can be made to more than 1,600 community services in the Sacramento area, including emergency housing and food services. </a:t>
            </a:r>
            <a:r>
              <a:rPr lang="en" sz="1600">
                <a:solidFill>
                  <a:srgbClr val="CD2653"/>
                </a:solidFill>
                <a:highlight>
                  <a:srgbClr val="F5EFE0"/>
                </a:highlight>
                <a:uFill>
                  <a:noFill/>
                </a:uFill>
                <a:latin typeface="Times New Roman"/>
                <a:ea typeface="Times New Roman"/>
                <a:cs typeface="Times New Roman"/>
                <a:sym typeface="Times New Roman"/>
                <a:hlinkClick r:id="rId3">
                  <a:extLst>
                    <a:ext uri="{A12FA001-AC4F-418D-AE19-62706E023703}">
                      <ahyp:hlinkClr val="tx"/>
                    </a:ext>
                  </a:extLst>
                </a:hlinkClick>
              </a:rPr>
              <a:t>https://www.sacselfhelp.org/find-housing.html</a:t>
            </a:r>
            <a:endParaRPr sz="1600">
              <a:solidFill>
                <a:srgbClr val="FFFFFF"/>
              </a:solidFill>
              <a:latin typeface="Lato"/>
              <a:ea typeface="Lato"/>
              <a:cs typeface="Lato"/>
              <a:sym typeface="Lato"/>
            </a:endParaRPr>
          </a:p>
          <a:p>
            <a:pPr indent="-330200" lvl="0" marL="457200" rtl="0" algn="l">
              <a:lnSpc>
                <a:spcPct val="100000"/>
              </a:lnSpc>
              <a:spcBef>
                <a:spcPts val="1200"/>
              </a:spcBef>
              <a:spcAft>
                <a:spcPts val="0"/>
              </a:spcAft>
              <a:buClr>
                <a:srgbClr val="FFFFFF"/>
              </a:buClr>
              <a:buSzPts val="1600"/>
              <a:buFont typeface="Lato"/>
              <a:buChar char="●"/>
            </a:pPr>
            <a:r>
              <a:rPr lang="en" sz="1600">
                <a:solidFill>
                  <a:srgbClr val="FFFFFF"/>
                </a:solidFill>
                <a:latin typeface="Lato"/>
                <a:ea typeface="Lato"/>
                <a:cs typeface="Lato"/>
                <a:sym typeface="Lato"/>
              </a:rPr>
              <a:t>211 or 1 (800) 500-4931 or (916) 498-1000</a:t>
            </a:r>
            <a:endParaRPr sz="1600">
              <a:solidFill>
                <a:srgbClr val="FFFFFF"/>
              </a:solidFill>
              <a:latin typeface="Lato"/>
              <a:ea typeface="Lato"/>
              <a:cs typeface="Lato"/>
              <a:sym typeface="Lato"/>
            </a:endParaRPr>
          </a:p>
          <a:p>
            <a:pPr indent="0" lvl="0" marL="0" rtl="0" algn="l">
              <a:lnSpc>
                <a:spcPct val="100000"/>
              </a:lnSpc>
              <a:spcBef>
                <a:spcPts val="1200"/>
              </a:spcBef>
              <a:spcAft>
                <a:spcPts val="0"/>
              </a:spcAft>
              <a:buNone/>
            </a:pPr>
            <a:r>
              <a:rPr lang="en" sz="1600">
                <a:solidFill>
                  <a:srgbClr val="FFFFFF"/>
                </a:solidFill>
                <a:latin typeface="Lato"/>
                <a:ea typeface="Lato"/>
                <a:cs typeface="Lato"/>
                <a:sym typeface="Lato"/>
              </a:rPr>
              <a:t>A Community For Peace – TAPESTRY services</a:t>
            </a:r>
            <a:endParaRPr sz="1600">
              <a:solidFill>
                <a:srgbClr val="FFFFFF"/>
              </a:solidFill>
              <a:latin typeface="Lato"/>
              <a:ea typeface="Lato"/>
              <a:cs typeface="Lato"/>
              <a:sym typeface="Lato"/>
            </a:endParaRPr>
          </a:p>
          <a:p>
            <a:pPr indent="-330200" lvl="0" marL="457200" rtl="0" algn="l">
              <a:lnSpc>
                <a:spcPct val="100000"/>
              </a:lnSpc>
              <a:spcBef>
                <a:spcPts val="1200"/>
              </a:spcBef>
              <a:spcAft>
                <a:spcPts val="0"/>
              </a:spcAft>
              <a:buClr>
                <a:srgbClr val="FFFFFF"/>
              </a:buClr>
              <a:buSzPts val="1600"/>
              <a:buFont typeface="Lato"/>
              <a:buChar char="●"/>
            </a:pPr>
            <a:r>
              <a:rPr lang="en" sz="1600">
                <a:solidFill>
                  <a:srgbClr val="FFFFFF"/>
                </a:solidFill>
                <a:latin typeface="Lato"/>
                <a:ea typeface="Lato"/>
                <a:cs typeface="Lato"/>
                <a:sym typeface="Lato"/>
              </a:rPr>
              <a:t>ACFP’s TAPESTRY program provides emergency housing, legal advocacy, counseling and other services through an all-LGBQ and Transgender staff that reflects the community it seeks to serve. </a:t>
            </a:r>
            <a:r>
              <a:rPr lang="en" sz="1600">
                <a:solidFill>
                  <a:srgbClr val="CD2653"/>
                </a:solidFill>
                <a:highlight>
                  <a:srgbClr val="F5EFE0"/>
                </a:highlight>
                <a:uFill>
                  <a:noFill/>
                </a:uFill>
                <a:latin typeface="Times New Roman"/>
                <a:ea typeface="Times New Roman"/>
                <a:cs typeface="Times New Roman"/>
                <a:sym typeface="Times New Roman"/>
                <a:hlinkClick r:id="rId4">
                  <a:extLst>
                    <a:ext uri="{A12FA001-AC4F-418D-AE19-62706E023703}">
                      <ahyp:hlinkClr val="tx"/>
                    </a:ext>
                  </a:extLst>
                </a:hlinkClick>
              </a:rPr>
              <a:t>https://acommunityforpeace.org/tapestryservices</a:t>
            </a:r>
            <a:endParaRPr sz="1600">
              <a:solidFill>
                <a:srgbClr val="FFFFFF"/>
              </a:solidFill>
              <a:latin typeface="Lato"/>
              <a:ea typeface="Lato"/>
              <a:cs typeface="Lato"/>
              <a:sym typeface="Lato"/>
            </a:endParaRPr>
          </a:p>
          <a:p>
            <a:pPr indent="-330200" lvl="0" marL="457200" rtl="0" algn="l">
              <a:lnSpc>
                <a:spcPct val="100000"/>
              </a:lnSpc>
              <a:spcBef>
                <a:spcPts val="0"/>
              </a:spcBef>
              <a:spcAft>
                <a:spcPts val="0"/>
              </a:spcAft>
              <a:buClr>
                <a:srgbClr val="FFFFFF"/>
              </a:buClr>
              <a:buSzPts val="1600"/>
              <a:buFont typeface="Lato"/>
              <a:buChar char="●"/>
            </a:pPr>
            <a:r>
              <a:rPr lang="en" sz="1600">
                <a:solidFill>
                  <a:srgbClr val="FFFFFF"/>
                </a:solidFill>
                <a:latin typeface="Lato"/>
                <a:ea typeface="Lato"/>
                <a:cs typeface="Lato"/>
                <a:sym typeface="Lato"/>
              </a:rPr>
              <a:t>Crisis Line: (916) 728-7210</a:t>
            </a:r>
            <a:endParaRPr sz="1600">
              <a:solidFill>
                <a:srgbClr val="FFFFFF"/>
              </a:solidFill>
              <a:latin typeface="Lato"/>
              <a:ea typeface="Lato"/>
              <a:cs typeface="Lato"/>
              <a:sym typeface="Lato"/>
            </a:endParaRPr>
          </a:p>
          <a:p>
            <a:pPr indent="-330200" lvl="0" marL="457200" rtl="0" algn="l">
              <a:lnSpc>
                <a:spcPct val="100000"/>
              </a:lnSpc>
              <a:spcBef>
                <a:spcPts val="0"/>
              </a:spcBef>
              <a:spcAft>
                <a:spcPts val="0"/>
              </a:spcAft>
              <a:buClr>
                <a:srgbClr val="FFFFFF"/>
              </a:buClr>
              <a:buSzPts val="1600"/>
              <a:buFont typeface="Lato"/>
              <a:buChar char="●"/>
            </a:pPr>
            <a:r>
              <a:rPr lang="en" sz="1600">
                <a:solidFill>
                  <a:srgbClr val="FFFFFF"/>
                </a:solidFill>
                <a:latin typeface="Lato"/>
                <a:ea typeface="Lato"/>
                <a:cs typeface="Lato"/>
                <a:sym typeface="Lato"/>
              </a:rPr>
              <a:t>General: (916) 728-5613</a:t>
            </a:r>
            <a:endParaRPr sz="1600">
              <a:solidFill>
                <a:srgbClr val="FFFFFF"/>
              </a:solidFill>
              <a:latin typeface="Lato"/>
              <a:ea typeface="Lato"/>
              <a:cs typeface="Lato"/>
              <a:sym typeface="Lato"/>
            </a:endParaRPr>
          </a:p>
          <a:p>
            <a:pPr indent="0" lvl="0" marL="0" rtl="0" algn="l">
              <a:lnSpc>
                <a:spcPct val="100000"/>
              </a:lnSpc>
              <a:spcBef>
                <a:spcPts val="1200"/>
              </a:spcBef>
              <a:spcAft>
                <a:spcPts val="0"/>
              </a:spcAft>
              <a:buNone/>
            </a:pPr>
            <a:r>
              <a:rPr lang="en" sz="1600">
                <a:solidFill>
                  <a:srgbClr val="FFFFFF"/>
                </a:solidFill>
                <a:latin typeface="Times New Roman"/>
                <a:ea typeface="Times New Roman"/>
                <a:cs typeface="Times New Roman"/>
                <a:sym typeface="Times New Roman"/>
              </a:rPr>
              <a:t>A Community For Peace</a:t>
            </a:r>
            <a:endParaRPr sz="1600">
              <a:solidFill>
                <a:srgbClr val="FFFFFF"/>
              </a:solidFill>
              <a:latin typeface="Times New Roman"/>
              <a:ea typeface="Times New Roman"/>
              <a:cs typeface="Times New Roman"/>
              <a:sym typeface="Times New Roman"/>
            </a:endParaRPr>
          </a:p>
          <a:p>
            <a:pPr indent="-330200" lvl="0" marL="457200" rtl="0" algn="l">
              <a:lnSpc>
                <a:spcPct val="100000"/>
              </a:lnSpc>
              <a:spcBef>
                <a:spcPts val="1200"/>
              </a:spcBef>
              <a:spcAft>
                <a:spcPts val="0"/>
              </a:spcAft>
              <a:buClr>
                <a:srgbClr val="FFFFFF"/>
              </a:buClr>
              <a:buSzPts val="1600"/>
              <a:buFont typeface="Times New Roman"/>
              <a:buChar char="●"/>
            </a:pPr>
            <a:r>
              <a:rPr lang="en" sz="1600">
                <a:solidFill>
                  <a:srgbClr val="FFFFFF"/>
                </a:solidFill>
                <a:latin typeface="Times New Roman"/>
                <a:ea typeface="Times New Roman"/>
                <a:cs typeface="Times New Roman"/>
                <a:sym typeface="Times New Roman"/>
              </a:rPr>
              <a:t>Serving children and adult survivors of domestic violence and sexual assault throughout Sacramento and the surrounding areas </a:t>
            </a:r>
            <a:r>
              <a:rPr lang="en" sz="1600">
                <a:solidFill>
                  <a:srgbClr val="CD2653"/>
                </a:solidFill>
                <a:highlight>
                  <a:srgbClr val="F5EFE0"/>
                </a:highlight>
                <a:uFill>
                  <a:noFill/>
                </a:uFill>
                <a:latin typeface="Times New Roman"/>
                <a:ea typeface="Times New Roman"/>
                <a:cs typeface="Times New Roman"/>
                <a:sym typeface="Times New Roman"/>
                <a:hlinkClick r:id="rId5">
                  <a:extLst>
                    <a:ext uri="{A12FA001-AC4F-418D-AE19-62706E023703}">
                      <ahyp:hlinkClr val="tx"/>
                    </a:ext>
                  </a:extLst>
                </a:hlinkClick>
              </a:rPr>
              <a:t>https://acommunityforpeace.org/</a:t>
            </a:r>
            <a:endParaRPr sz="1600">
              <a:solidFill>
                <a:srgbClr val="FFFFFF"/>
              </a:solidFill>
              <a:latin typeface="Times New Roman"/>
              <a:ea typeface="Times New Roman"/>
              <a:cs typeface="Times New Roman"/>
              <a:sym typeface="Times New Roman"/>
            </a:endParaRPr>
          </a:p>
          <a:p>
            <a:pPr indent="-330200" lvl="0" marL="457200" rtl="0" algn="l">
              <a:lnSpc>
                <a:spcPct val="100000"/>
              </a:lnSpc>
              <a:spcBef>
                <a:spcPts val="0"/>
              </a:spcBef>
              <a:spcAft>
                <a:spcPts val="0"/>
              </a:spcAft>
              <a:buClr>
                <a:srgbClr val="FFFFFF"/>
              </a:buClr>
              <a:buSzPts val="1600"/>
              <a:buFont typeface="Times New Roman"/>
              <a:buChar char="●"/>
            </a:pPr>
            <a:r>
              <a:rPr lang="en" sz="1600">
                <a:solidFill>
                  <a:srgbClr val="FFFFFF"/>
                </a:solidFill>
                <a:latin typeface="Times New Roman"/>
                <a:ea typeface="Times New Roman"/>
                <a:cs typeface="Times New Roman"/>
                <a:sym typeface="Times New Roman"/>
              </a:rPr>
              <a:t>Crisis Line: (916) 728-7210</a:t>
            </a:r>
            <a:endParaRPr sz="1600">
              <a:solidFill>
                <a:srgbClr val="FFFFFF"/>
              </a:solidFill>
              <a:latin typeface="Times New Roman"/>
              <a:ea typeface="Times New Roman"/>
              <a:cs typeface="Times New Roman"/>
              <a:sym typeface="Times New Roman"/>
            </a:endParaRPr>
          </a:p>
          <a:p>
            <a:pPr indent="-330200" lvl="0" marL="457200" rtl="0" algn="l">
              <a:lnSpc>
                <a:spcPct val="100000"/>
              </a:lnSpc>
              <a:spcBef>
                <a:spcPts val="0"/>
              </a:spcBef>
              <a:spcAft>
                <a:spcPts val="0"/>
              </a:spcAft>
              <a:buClr>
                <a:srgbClr val="FFFFFF"/>
              </a:buClr>
              <a:buSzPts val="1600"/>
              <a:buFont typeface="Times New Roman"/>
              <a:buChar char="●"/>
            </a:pPr>
            <a:r>
              <a:rPr lang="en" sz="1600">
                <a:solidFill>
                  <a:srgbClr val="FFFFFF"/>
                </a:solidFill>
                <a:latin typeface="Times New Roman"/>
                <a:ea typeface="Times New Roman"/>
                <a:cs typeface="Times New Roman"/>
                <a:sym typeface="Times New Roman"/>
              </a:rPr>
              <a:t>General: (916) 728-5613</a:t>
            </a:r>
            <a:endParaRPr sz="1600">
              <a:solidFill>
                <a:srgbClr val="FFFFFF"/>
              </a:solidFill>
              <a:latin typeface="Times New Roman"/>
              <a:ea typeface="Times New Roman"/>
              <a:cs typeface="Times New Roman"/>
              <a:sym typeface="Times New Roman"/>
            </a:endParaRPr>
          </a:p>
          <a:p>
            <a:pPr indent="0" lvl="0" marL="0" rtl="0" algn="l">
              <a:lnSpc>
                <a:spcPct val="100000"/>
              </a:lnSpc>
              <a:spcBef>
                <a:spcPts val="1200"/>
              </a:spcBef>
              <a:spcAft>
                <a:spcPts val="0"/>
              </a:spcAft>
              <a:buNone/>
            </a:pPr>
            <a:r>
              <a:t/>
            </a:r>
            <a:endParaRPr sz="1600">
              <a:solidFill>
                <a:srgbClr val="FFFFFF"/>
              </a:solidFill>
              <a:latin typeface="Lato"/>
              <a:ea typeface="Lato"/>
              <a:cs typeface="Lato"/>
              <a:sym typeface="Lato"/>
            </a:endParaRPr>
          </a:p>
          <a:p>
            <a:pPr indent="0" lvl="0" marL="0" rtl="0" algn="l">
              <a:spcBef>
                <a:spcPts val="1200"/>
              </a:spcBef>
              <a:spcAft>
                <a:spcPts val="0"/>
              </a:spcAft>
              <a:buNone/>
            </a:pPr>
            <a:r>
              <a:t/>
            </a:r>
            <a:endParaRPr sz="1600">
              <a:solidFill>
                <a:srgbClr val="FFFFFF"/>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5"/>
          <p:cNvSpPr txBox="1"/>
          <p:nvPr>
            <p:ph type="title"/>
          </p:nvPr>
        </p:nvSpPr>
        <p:spPr>
          <a:xfrm>
            <a:off x="1046975" y="409400"/>
            <a:ext cx="3798900" cy="1493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What does defunding the police look like?</a:t>
            </a:r>
            <a:endParaRPr b="1"/>
          </a:p>
        </p:txBody>
      </p:sp>
      <p:sp>
        <p:nvSpPr>
          <p:cNvPr id="147" name="Google Shape;147;p15"/>
          <p:cNvSpPr txBox="1"/>
          <p:nvPr>
            <p:ph idx="1" type="body"/>
          </p:nvPr>
        </p:nvSpPr>
        <p:spPr>
          <a:xfrm>
            <a:off x="953050" y="1440175"/>
            <a:ext cx="3798900" cy="2415900"/>
          </a:xfrm>
          <a:prstGeom prst="rect">
            <a:avLst/>
          </a:prstGeom>
        </p:spPr>
        <p:txBody>
          <a:bodyPr anchorCtr="0" anchor="t" bIns="91425" lIns="91425" spcFirstLastPara="1" rIns="91425" wrap="square" tIns="91425">
            <a:normAutofit fontScale="25000" lnSpcReduction="20000"/>
          </a:bodyPr>
          <a:lstStyle/>
          <a:p>
            <a:pPr indent="-374650" lvl="0" marL="457200" rtl="0" algn="l">
              <a:spcBef>
                <a:spcPts val="0"/>
              </a:spcBef>
              <a:spcAft>
                <a:spcPts val="0"/>
              </a:spcAft>
              <a:buSzPct val="100000"/>
              <a:buChar char="●"/>
            </a:pPr>
            <a:r>
              <a:rPr lang="en" sz="9200"/>
              <a:t>Redirecting requests for police intervention</a:t>
            </a:r>
            <a:endParaRPr sz="9200"/>
          </a:p>
          <a:p>
            <a:pPr indent="-374650" lvl="0" marL="457200" rtl="0" algn="l">
              <a:spcBef>
                <a:spcPts val="0"/>
              </a:spcBef>
              <a:spcAft>
                <a:spcPts val="0"/>
              </a:spcAft>
              <a:buSzPct val="100000"/>
              <a:buChar char="●"/>
            </a:pPr>
            <a:r>
              <a:rPr lang="en" sz="9200"/>
              <a:t>Increasing capacity for mental health response </a:t>
            </a:r>
            <a:endParaRPr sz="9200"/>
          </a:p>
          <a:p>
            <a:pPr indent="-374650" lvl="0" marL="457200" rtl="0" algn="l">
              <a:spcBef>
                <a:spcPts val="0"/>
              </a:spcBef>
              <a:spcAft>
                <a:spcPts val="0"/>
              </a:spcAft>
              <a:buSzPct val="100000"/>
              <a:buChar char="●"/>
            </a:pPr>
            <a:r>
              <a:rPr lang="en" sz="9200"/>
              <a:t>Follow-up care</a:t>
            </a:r>
            <a:endParaRPr sz="9200"/>
          </a:p>
          <a:p>
            <a:pPr indent="-374650" lvl="0" marL="457200" rtl="0" algn="l">
              <a:spcBef>
                <a:spcPts val="0"/>
              </a:spcBef>
              <a:spcAft>
                <a:spcPts val="0"/>
              </a:spcAft>
              <a:buSzPct val="100000"/>
              <a:buChar char="●"/>
            </a:pPr>
            <a:r>
              <a:rPr lang="en" sz="9200"/>
              <a:t>Increasing mental health police training</a:t>
            </a:r>
            <a:endParaRPr sz="9200"/>
          </a:p>
          <a:p>
            <a:pPr indent="0" lvl="0" marL="0" rtl="0" algn="l">
              <a:spcBef>
                <a:spcPts val="1200"/>
              </a:spcBef>
              <a:spcAft>
                <a:spcPts val="0"/>
              </a:spcAft>
              <a:buNone/>
            </a:pPr>
            <a:r>
              <a:t/>
            </a:r>
            <a:endParaRPr sz="2100"/>
          </a:p>
          <a:p>
            <a:pPr indent="0" lvl="0" marL="0" rtl="0" algn="l">
              <a:spcBef>
                <a:spcPts val="1200"/>
              </a:spcBef>
              <a:spcAft>
                <a:spcPts val="1200"/>
              </a:spcAft>
              <a:buNone/>
            </a:pPr>
            <a:r>
              <a:t/>
            </a:r>
            <a:endParaRPr sz="2100"/>
          </a:p>
        </p:txBody>
      </p:sp>
      <p:sp>
        <p:nvSpPr>
          <p:cNvPr id="148" name="Google Shape;148;p15"/>
          <p:cNvSpPr txBox="1"/>
          <p:nvPr/>
        </p:nvSpPr>
        <p:spPr>
          <a:xfrm>
            <a:off x="0" y="4594800"/>
            <a:ext cx="9144000" cy="48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rgbClr val="FFFFFF"/>
                </a:solidFill>
              </a:rPr>
              <a:t>Bazeleon, D. L. (2020, August). "Defunding the Police" and People With Mental Illness. Retrieved from http://www.bazelon.org/wp-content/uploads/2020/08/Defunding-the-Police-and-People-with-MI-81020.pdf</a:t>
            </a:r>
            <a:endParaRPr sz="1200">
              <a:solidFill>
                <a:srgbClr val="FFFFFF"/>
              </a:solidFill>
              <a:latin typeface="Lato"/>
              <a:ea typeface="Lato"/>
              <a:cs typeface="Lato"/>
              <a:sym typeface="Lato"/>
            </a:endParaRPr>
          </a:p>
        </p:txBody>
      </p:sp>
      <p:pic>
        <p:nvPicPr>
          <p:cNvPr id="149" name="Google Shape;149;p15"/>
          <p:cNvPicPr preferRelativeResize="0"/>
          <p:nvPr/>
        </p:nvPicPr>
        <p:blipFill>
          <a:blip r:embed="rId3">
            <a:alphaModFix/>
          </a:blip>
          <a:stretch>
            <a:fillRect/>
          </a:stretch>
        </p:blipFill>
        <p:spPr>
          <a:xfrm>
            <a:off x="4845875" y="892475"/>
            <a:ext cx="4119215" cy="3057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6"/>
          <p:cNvSpPr txBox="1"/>
          <p:nvPr>
            <p:ph type="title"/>
          </p:nvPr>
        </p:nvSpPr>
        <p:spPr>
          <a:xfrm>
            <a:off x="761225" y="549875"/>
            <a:ext cx="4587000" cy="1148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Redirecting Requests for Police Intervention</a:t>
            </a:r>
            <a:endParaRPr/>
          </a:p>
        </p:txBody>
      </p:sp>
      <p:pic>
        <p:nvPicPr>
          <p:cNvPr id="155" name="Google Shape;155;p16"/>
          <p:cNvPicPr preferRelativeResize="0"/>
          <p:nvPr/>
        </p:nvPicPr>
        <p:blipFill rotWithShape="1">
          <a:blip r:embed="rId3">
            <a:alphaModFix/>
          </a:blip>
          <a:srcRect b="7109" l="26646" r="27076" t="12465"/>
          <a:stretch/>
        </p:blipFill>
        <p:spPr>
          <a:xfrm>
            <a:off x="949125" y="2004175"/>
            <a:ext cx="3810776" cy="266026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7"/>
          <p:cNvSpPr txBox="1"/>
          <p:nvPr>
            <p:ph type="title"/>
          </p:nvPr>
        </p:nvSpPr>
        <p:spPr>
          <a:xfrm>
            <a:off x="880900" y="108700"/>
            <a:ext cx="81732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Police intervention alternative services in Sacramento</a:t>
            </a:r>
            <a:endParaRPr b="1"/>
          </a:p>
        </p:txBody>
      </p:sp>
      <p:sp>
        <p:nvSpPr>
          <p:cNvPr id="161" name="Google Shape;161;p17"/>
          <p:cNvSpPr txBox="1"/>
          <p:nvPr>
            <p:ph idx="1" type="body"/>
          </p:nvPr>
        </p:nvSpPr>
        <p:spPr>
          <a:xfrm>
            <a:off x="814200" y="579325"/>
            <a:ext cx="8173200" cy="4431000"/>
          </a:xfrm>
          <a:prstGeom prst="rect">
            <a:avLst/>
          </a:prstGeom>
        </p:spPr>
        <p:txBody>
          <a:bodyPr anchorCtr="0" anchor="t" bIns="91425" lIns="91425" spcFirstLastPara="1" rIns="91425" wrap="square" tIns="91425">
            <a:noAutofit/>
          </a:bodyPr>
          <a:lstStyle/>
          <a:p>
            <a:pPr indent="-307975" lvl="0" marL="457200" rtl="0" algn="l">
              <a:spcBef>
                <a:spcPts val="0"/>
              </a:spcBef>
              <a:spcAft>
                <a:spcPts val="0"/>
              </a:spcAft>
              <a:buSzPts val="1250"/>
              <a:buChar char="●"/>
            </a:pPr>
            <a:r>
              <a:rPr b="1" lang="en" sz="1250" u="sng"/>
              <a:t>Community Helpline</a:t>
            </a:r>
            <a:endParaRPr b="1" sz="1250" u="sng"/>
          </a:p>
          <a:p>
            <a:pPr indent="-307975" lvl="1" marL="914400" rtl="0" algn="l">
              <a:spcBef>
                <a:spcPts val="0"/>
              </a:spcBef>
              <a:spcAft>
                <a:spcPts val="0"/>
              </a:spcAft>
              <a:buSzPts val="1250"/>
              <a:buChar char="○"/>
            </a:pPr>
            <a:r>
              <a:rPr lang="en" sz="1250"/>
              <a:t>Community Helpline has been taking crisis calls since 1971, helping callers work through feelings that range from loneliness &amp; depression, to suicide. Serves all of California. 8 a.m. – 8 p.m., 7 days a week. (877) 541-2525. </a:t>
            </a:r>
            <a:r>
              <a:rPr lang="en" sz="1250" u="sng">
                <a:solidFill>
                  <a:schemeClr val="hlink"/>
                </a:solidFill>
                <a:hlinkClick r:id="rId3"/>
              </a:rPr>
              <a:t>http://chelpline.org/</a:t>
            </a:r>
            <a:r>
              <a:rPr lang="en" sz="1250"/>
              <a:t> </a:t>
            </a:r>
            <a:endParaRPr sz="1250"/>
          </a:p>
          <a:p>
            <a:pPr indent="-307975" lvl="0" marL="457200" rtl="0" algn="l">
              <a:spcBef>
                <a:spcPts val="0"/>
              </a:spcBef>
              <a:spcAft>
                <a:spcPts val="0"/>
              </a:spcAft>
              <a:buSzPts val="1250"/>
              <a:buChar char="●"/>
            </a:pPr>
            <a:r>
              <a:rPr b="1" lang="en" sz="1250" u="sng"/>
              <a:t>Hope Cooperative Mental Health Crisis Center</a:t>
            </a:r>
            <a:endParaRPr b="1" sz="1250" u="sng"/>
          </a:p>
          <a:p>
            <a:pPr indent="-307975" lvl="1" marL="914400" rtl="0" algn="l">
              <a:spcBef>
                <a:spcPts val="0"/>
              </a:spcBef>
              <a:spcAft>
                <a:spcPts val="0"/>
              </a:spcAft>
              <a:buSzPts val="1250"/>
              <a:buChar char="○"/>
            </a:pPr>
            <a:r>
              <a:rPr lang="en" sz="1250"/>
              <a:t>Staffed 24/7 and serves any individual in Sacramento County who is at least 18 years of age experiencing a mental health crisis but is not in immediate danger to self or others. Transportation assistance available. (916) RESPITE (737-7483). </a:t>
            </a:r>
            <a:r>
              <a:rPr lang="en" sz="1250" u="sng">
                <a:solidFill>
                  <a:schemeClr val="hlink"/>
                </a:solidFill>
                <a:hlinkClick r:id="rId4"/>
              </a:rPr>
              <a:t>https://hopecoop.org/services/</a:t>
            </a:r>
            <a:endParaRPr sz="1250"/>
          </a:p>
          <a:p>
            <a:pPr indent="-307975" lvl="0" marL="457200" rtl="0" algn="l">
              <a:spcBef>
                <a:spcPts val="0"/>
              </a:spcBef>
              <a:spcAft>
                <a:spcPts val="0"/>
              </a:spcAft>
              <a:buSzPts val="1250"/>
              <a:buChar char="●"/>
            </a:pPr>
            <a:r>
              <a:rPr b="1" lang="en" sz="1250" u="sng"/>
              <a:t>La Familia Counseling Center — Maple  Neighborhood Center</a:t>
            </a:r>
            <a:endParaRPr b="1" sz="1250" u="sng"/>
          </a:p>
          <a:p>
            <a:pPr indent="-307975" lvl="1" marL="914400" rtl="0" algn="l">
              <a:spcBef>
                <a:spcPts val="0"/>
              </a:spcBef>
              <a:spcAft>
                <a:spcPts val="0"/>
              </a:spcAft>
              <a:buSzPts val="1250"/>
              <a:buChar char="○"/>
            </a:pPr>
            <a:r>
              <a:rPr lang="en" sz="1250"/>
              <a:t>Offering multi-lingual mental health crisis support. 916-210-8773. Emergency After Hours Number: 916-227-2600. </a:t>
            </a:r>
            <a:r>
              <a:rPr lang="en" sz="1250" u="sng">
                <a:solidFill>
                  <a:schemeClr val="hlink"/>
                </a:solidFill>
                <a:hlinkClick r:id="rId5"/>
              </a:rPr>
              <a:t>https://lafcc.org/community-partnerships/</a:t>
            </a:r>
            <a:r>
              <a:rPr lang="en" sz="1250"/>
              <a:t> </a:t>
            </a:r>
            <a:endParaRPr sz="1250"/>
          </a:p>
          <a:p>
            <a:pPr indent="-307975" lvl="0" marL="457200" rtl="0" algn="l">
              <a:spcBef>
                <a:spcPts val="0"/>
              </a:spcBef>
              <a:spcAft>
                <a:spcPts val="0"/>
              </a:spcAft>
              <a:buSzPts val="1250"/>
              <a:buChar char="●"/>
            </a:pPr>
            <a:r>
              <a:rPr b="1" lang="en" sz="1250" u="sng"/>
              <a:t>MH First </a:t>
            </a:r>
            <a:endParaRPr b="1" sz="1250" u="sng"/>
          </a:p>
          <a:p>
            <a:pPr indent="-307975" lvl="1" marL="914400" rtl="0" algn="l">
              <a:spcBef>
                <a:spcPts val="0"/>
              </a:spcBef>
              <a:spcAft>
                <a:spcPts val="0"/>
              </a:spcAft>
              <a:buSzPts val="1250"/>
              <a:buChar char="○"/>
            </a:pPr>
            <a:r>
              <a:rPr lang="en" sz="1250"/>
              <a:t>Volunteer-based mental health emergency response team for people experiencing a mental health crisis.. Can also be found on social media @mhfirstsac. 7 p.m. – 7 a.m., Fri., Sat. &amp; Sun. (916) 670-4062.</a:t>
            </a:r>
            <a:endParaRPr sz="1250"/>
          </a:p>
          <a:p>
            <a:pPr indent="-307975" lvl="0" marL="457200" rtl="0" algn="l">
              <a:spcBef>
                <a:spcPts val="0"/>
              </a:spcBef>
              <a:spcAft>
                <a:spcPts val="0"/>
              </a:spcAft>
              <a:buSzPts val="1250"/>
              <a:buChar char="●"/>
            </a:pPr>
            <a:r>
              <a:rPr b="1" lang="en" sz="1250" u="sng"/>
              <a:t>Wellspace Health</a:t>
            </a:r>
            <a:endParaRPr b="1" sz="1250" u="sng"/>
          </a:p>
          <a:p>
            <a:pPr indent="-307975" lvl="1" marL="914400" rtl="0" algn="l">
              <a:spcBef>
                <a:spcPts val="0"/>
              </a:spcBef>
              <a:spcAft>
                <a:spcPts val="0"/>
              </a:spcAft>
              <a:buSzPts val="1250"/>
              <a:buChar char="○"/>
            </a:pPr>
            <a:r>
              <a:rPr lang="en" sz="1250"/>
              <a:t>24-Hour suicide prevention crisis line. (916) 368-3111 or (800) 273-TALK (8255). </a:t>
            </a:r>
            <a:r>
              <a:rPr lang="en" sz="1250" u="sng">
                <a:solidFill>
                  <a:schemeClr val="hlink"/>
                </a:solidFill>
                <a:hlinkClick r:id="rId6"/>
              </a:rPr>
              <a:t>https://www.wellspacehealth.org/</a:t>
            </a:r>
            <a:r>
              <a:rPr lang="en" sz="1250"/>
              <a:t> </a:t>
            </a:r>
            <a:endParaRPr sz="1250"/>
          </a:p>
          <a:p>
            <a:pPr indent="-307975" lvl="0" marL="457200" rtl="0" algn="l">
              <a:spcBef>
                <a:spcPts val="0"/>
              </a:spcBef>
              <a:spcAft>
                <a:spcPts val="0"/>
              </a:spcAft>
              <a:buSzPts val="1250"/>
              <a:buChar char="●"/>
            </a:pPr>
            <a:r>
              <a:rPr lang="en" sz="1250"/>
              <a:t>There are also countless other police intervention  services outside of mental health in Sacramento ranging from housing, LGBTQ+,  domestic violence and sexual assault, youth, elders, crime, and substance abuse that can be found at </a:t>
            </a:r>
            <a:r>
              <a:rPr lang="en" sz="1250" u="sng">
                <a:solidFill>
                  <a:schemeClr val="hlink"/>
                </a:solidFill>
                <a:hlinkClick r:id="rId7"/>
              </a:rPr>
              <a:t>https://dontcallthepolice.com/sacramento/</a:t>
            </a:r>
            <a:r>
              <a:rPr lang="en" sz="1250"/>
              <a:t> </a:t>
            </a:r>
            <a:endParaRPr sz="125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8"/>
          <p:cNvSpPr txBox="1"/>
          <p:nvPr>
            <p:ph type="title"/>
          </p:nvPr>
        </p:nvSpPr>
        <p:spPr>
          <a:xfrm>
            <a:off x="401075" y="659475"/>
            <a:ext cx="4587000" cy="1148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SzPts val="990"/>
              <a:buNone/>
            </a:pPr>
            <a:r>
              <a:rPr lang="en" sz="2760"/>
              <a:t>Increasing Capacity for Mental Health Response</a:t>
            </a:r>
            <a:endParaRPr sz="2760"/>
          </a:p>
        </p:txBody>
      </p:sp>
      <p:sp>
        <p:nvSpPr>
          <p:cNvPr id="167" name="Google Shape;167;p1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68" name="Google Shape;168;p18"/>
          <p:cNvPicPr preferRelativeResize="0"/>
          <p:nvPr/>
        </p:nvPicPr>
        <p:blipFill rotWithShape="1">
          <a:blip r:embed="rId3">
            <a:alphaModFix/>
          </a:blip>
          <a:srcRect b="0" l="2433" r="2509" t="0"/>
          <a:stretch/>
        </p:blipFill>
        <p:spPr>
          <a:xfrm>
            <a:off x="501050" y="1944900"/>
            <a:ext cx="4164900" cy="2466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9"/>
          <p:cNvSpPr txBox="1"/>
          <p:nvPr>
            <p:ph type="title"/>
          </p:nvPr>
        </p:nvSpPr>
        <p:spPr>
          <a:xfrm>
            <a:off x="1297500" y="158900"/>
            <a:ext cx="7038900" cy="914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2700"/>
              <a:t>CAHOOTS</a:t>
            </a:r>
            <a:endParaRPr b="1" sz="2700"/>
          </a:p>
        </p:txBody>
      </p:sp>
      <p:sp>
        <p:nvSpPr>
          <p:cNvPr id="174" name="Google Shape;174;p19"/>
          <p:cNvSpPr txBox="1"/>
          <p:nvPr>
            <p:ph idx="1" type="body"/>
          </p:nvPr>
        </p:nvSpPr>
        <p:spPr>
          <a:xfrm>
            <a:off x="1205625" y="720250"/>
            <a:ext cx="7640700" cy="3945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CAHOOTS (Crisis Assistance Helping Out On The Streets) is a mobile crisis intervention team  in Eugene and Springfield, Oregon.</a:t>
            </a:r>
            <a:endParaRPr/>
          </a:p>
          <a:p>
            <a:pPr indent="-311150" lvl="0" marL="457200" rtl="0" algn="l">
              <a:spcBef>
                <a:spcPts val="1200"/>
              </a:spcBef>
              <a:spcAft>
                <a:spcPts val="0"/>
              </a:spcAft>
              <a:buSzPts val="1300"/>
              <a:buChar char="●"/>
            </a:pPr>
            <a:r>
              <a:rPr lang="en"/>
              <a:t>“The program consists of two-person teams: one medic, nurse, paramedic, or EMT; and a crisis worker trained in social and behavioral health services. CAHOOTS calls come in through Eugene’s 911 system through which local police dispatchers are trained to recognize non-violent, behavioral health focused situations and can route calls directly to the CAHOOTS team.” (Brookings Institute 2020)</a:t>
            </a:r>
            <a:endParaRPr/>
          </a:p>
          <a:p>
            <a:pPr indent="-311150" lvl="0" marL="457200" rtl="0" algn="l">
              <a:spcBef>
                <a:spcPts val="0"/>
              </a:spcBef>
              <a:spcAft>
                <a:spcPts val="0"/>
              </a:spcAft>
              <a:buSzPts val="1300"/>
              <a:buChar char="●"/>
            </a:pPr>
            <a:r>
              <a:rPr lang="en"/>
              <a:t>“The specialized team responds – without police officers – to first assess the situation. If necessary, the team can then call for immediate police backup; otherwise, the team stabilizes the individual within the community. When there is a case of urgent medical need or psychological crisis, the team can undertake an assessment, supply information and referrals, or provide transportation to the next step in treatment.”  (Brookings  Institute 2020)</a:t>
            </a:r>
            <a:endParaRPr/>
          </a:p>
          <a:p>
            <a:pPr indent="-311150" lvl="0" marL="457200" rtl="0" algn="l">
              <a:spcBef>
                <a:spcPts val="0"/>
              </a:spcBef>
              <a:spcAft>
                <a:spcPts val="0"/>
              </a:spcAft>
              <a:buSzPts val="1300"/>
              <a:buChar char="●"/>
            </a:pPr>
            <a:r>
              <a:rPr lang="en"/>
              <a:t>“With a budget of about $2.1 million annually, CAHOOTS answered 17% of the Eugene Police Department’s overall call volume in 2017, according to the program.” (USA Today 2020)</a:t>
            </a:r>
            <a:endParaRPr/>
          </a:p>
        </p:txBody>
      </p:sp>
      <p:sp>
        <p:nvSpPr>
          <p:cNvPr id="175" name="Google Shape;175;p19"/>
          <p:cNvSpPr txBox="1"/>
          <p:nvPr/>
        </p:nvSpPr>
        <p:spPr>
          <a:xfrm>
            <a:off x="5700300" y="4410900"/>
            <a:ext cx="3392100" cy="73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800">
                <a:solidFill>
                  <a:schemeClr val="lt1"/>
                </a:solidFill>
              </a:rPr>
              <a:t>Bazeleon, D. L. (2020, August). "Defunding the Police" and People With Mental Illness. Retrieved from http://www.bazelon.org/wp-content/uploads/2020/08/Defunding-the-Police-and-People-with-MI-81020.pdf</a:t>
            </a:r>
            <a:endParaRPr sz="1300">
              <a:solidFill>
                <a:schemeClr val="lt1"/>
              </a:solidFill>
              <a:latin typeface="Lato"/>
              <a:ea typeface="Lato"/>
              <a:cs typeface="Lato"/>
              <a:sym typeface="Lato"/>
            </a:endParaRPr>
          </a:p>
        </p:txBody>
      </p:sp>
      <p:sp>
        <p:nvSpPr>
          <p:cNvPr id="176" name="Google Shape;176;p19"/>
          <p:cNvSpPr txBox="1"/>
          <p:nvPr/>
        </p:nvSpPr>
        <p:spPr>
          <a:xfrm>
            <a:off x="0" y="4466400"/>
            <a:ext cx="39465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lt1"/>
                </a:solidFill>
                <a:latin typeface="Lato"/>
                <a:ea typeface="Lato"/>
                <a:cs typeface="Lato"/>
                <a:sym typeface="Lato"/>
              </a:rPr>
              <a:t>Hauck, G. (2020, September 24). Police have shot people experiencing a mental health crisis. who should you call instead? Retrieved March 25, 2021, from https://www.usatoday.com/story/news/nation/2020/09/18/police-shooting-mental-health-solutions-training-defund/5763145002/</a:t>
            </a:r>
            <a:endParaRPr sz="800">
              <a:solidFill>
                <a:schemeClr val="lt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0"/>
          <p:cNvSpPr txBox="1"/>
          <p:nvPr>
            <p:ph type="title"/>
          </p:nvPr>
        </p:nvSpPr>
        <p:spPr>
          <a:xfrm>
            <a:off x="1261075" y="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Mental Health Response Programs cont.</a:t>
            </a:r>
            <a:endParaRPr b="1"/>
          </a:p>
        </p:txBody>
      </p:sp>
      <p:sp>
        <p:nvSpPr>
          <p:cNvPr id="182" name="Google Shape;182;p20"/>
          <p:cNvSpPr txBox="1"/>
          <p:nvPr/>
        </p:nvSpPr>
        <p:spPr>
          <a:xfrm>
            <a:off x="812825" y="568300"/>
            <a:ext cx="4133700" cy="1881600"/>
          </a:xfrm>
          <a:prstGeom prst="rect">
            <a:avLst/>
          </a:prstGeom>
          <a:noFill/>
          <a:ln>
            <a:noFill/>
          </a:ln>
        </p:spPr>
        <p:txBody>
          <a:bodyPr anchorCtr="0" anchor="t" bIns="91425" lIns="91425" spcFirstLastPara="1" rIns="91425" wrap="square" tIns="91425">
            <a:spAutoFit/>
          </a:bodyPr>
          <a:lstStyle/>
          <a:p>
            <a:pPr indent="-307975" lvl="0" marL="457200" rtl="0" algn="l">
              <a:lnSpc>
                <a:spcPct val="115000"/>
              </a:lnSpc>
              <a:spcBef>
                <a:spcPts val="0"/>
              </a:spcBef>
              <a:spcAft>
                <a:spcPts val="0"/>
              </a:spcAft>
              <a:buClr>
                <a:schemeClr val="lt1"/>
              </a:buClr>
              <a:buSzPts val="1250"/>
              <a:buFont typeface="Lato"/>
              <a:buChar char="●"/>
            </a:pPr>
            <a:r>
              <a:rPr b="1" lang="en" sz="1250" u="sng">
                <a:solidFill>
                  <a:schemeClr val="lt1"/>
                </a:solidFill>
                <a:latin typeface="Lato"/>
                <a:ea typeface="Lato"/>
                <a:cs typeface="Lato"/>
                <a:sym typeface="Lato"/>
              </a:rPr>
              <a:t>Oakland Power Project</a:t>
            </a:r>
            <a:r>
              <a:rPr lang="en" sz="1250">
                <a:solidFill>
                  <a:schemeClr val="lt1"/>
                </a:solidFill>
                <a:latin typeface="Lato"/>
                <a:ea typeface="Lato"/>
                <a:cs typeface="Lato"/>
                <a:sym typeface="Lato"/>
              </a:rPr>
              <a:t> - trains health professionals “to increase resistance to the everyday violence of policing, strengthen people’s skills to respond to community health needs in ways that minimize police contact, and ultimately decouple access to health care from policing.”</a:t>
            </a:r>
            <a:endParaRPr sz="1250">
              <a:solidFill>
                <a:schemeClr val="lt1"/>
              </a:solidFill>
              <a:latin typeface="Lato"/>
              <a:ea typeface="Lato"/>
              <a:cs typeface="Lato"/>
              <a:sym typeface="Lato"/>
            </a:endParaRPr>
          </a:p>
          <a:p>
            <a:pPr indent="0" lvl="0" marL="0" rtl="0" algn="l">
              <a:spcBef>
                <a:spcPts val="1200"/>
              </a:spcBef>
              <a:spcAft>
                <a:spcPts val="0"/>
              </a:spcAft>
              <a:buNone/>
            </a:pPr>
            <a:r>
              <a:t/>
            </a:r>
            <a:endParaRPr>
              <a:latin typeface="Lato"/>
              <a:ea typeface="Lato"/>
              <a:cs typeface="Lato"/>
              <a:sym typeface="Lato"/>
            </a:endParaRPr>
          </a:p>
        </p:txBody>
      </p:sp>
      <p:sp>
        <p:nvSpPr>
          <p:cNvPr id="183" name="Google Shape;183;p20"/>
          <p:cNvSpPr txBox="1"/>
          <p:nvPr/>
        </p:nvSpPr>
        <p:spPr>
          <a:xfrm>
            <a:off x="4640975" y="568300"/>
            <a:ext cx="4409100" cy="1483500"/>
          </a:xfrm>
          <a:prstGeom prst="rect">
            <a:avLst/>
          </a:prstGeom>
          <a:noFill/>
          <a:ln>
            <a:noFill/>
          </a:ln>
        </p:spPr>
        <p:txBody>
          <a:bodyPr anchorCtr="0" anchor="t" bIns="91425" lIns="91425" spcFirstLastPara="1" rIns="91425" wrap="square" tIns="91425">
            <a:spAutoFit/>
          </a:bodyPr>
          <a:lstStyle/>
          <a:p>
            <a:pPr indent="-307975" lvl="0" marL="457200" rtl="0" algn="l">
              <a:lnSpc>
                <a:spcPct val="115000"/>
              </a:lnSpc>
              <a:spcBef>
                <a:spcPts val="0"/>
              </a:spcBef>
              <a:spcAft>
                <a:spcPts val="0"/>
              </a:spcAft>
              <a:buClr>
                <a:schemeClr val="lt1"/>
              </a:buClr>
              <a:buSzPts val="1250"/>
              <a:buFont typeface="Lato"/>
              <a:buChar char="●"/>
            </a:pPr>
            <a:r>
              <a:rPr b="1" lang="en" sz="1250" u="sng">
                <a:solidFill>
                  <a:schemeClr val="lt1"/>
                </a:solidFill>
                <a:latin typeface="Lato"/>
                <a:ea typeface="Lato"/>
                <a:cs typeface="Lato"/>
                <a:sym typeface="Lato"/>
              </a:rPr>
              <a:t>Support Team Assisted Response (STAR) </a:t>
            </a:r>
            <a:r>
              <a:rPr lang="en" sz="1250">
                <a:solidFill>
                  <a:schemeClr val="lt1"/>
                </a:solidFill>
                <a:latin typeface="Lato"/>
                <a:ea typeface="Lato"/>
                <a:cs typeface="Lato"/>
                <a:sym typeface="Lato"/>
              </a:rPr>
              <a:t>-  “dispatches health care workers to calls concerning mental health, poverty, homelessness or substance abuse when there is no evidence of criminal activity, disturbance, weapons, threats, violence, injuries or "serious" medical needs.” (The Hill 2021)</a:t>
            </a:r>
            <a:endParaRPr sz="1250">
              <a:latin typeface="Lato"/>
              <a:ea typeface="Lato"/>
              <a:cs typeface="Lato"/>
              <a:sym typeface="Lato"/>
            </a:endParaRPr>
          </a:p>
        </p:txBody>
      </p:sp>
      <p:sp>
        <p:nvSpPr>
          <p:cNvPr id="184" name="Google Shape;184;p20"/>
          <p:cNvSpPr txBox="1"/>
          <p:nvPr/>
        </p:nvSpPr>
        <p:spPr>
          <a:xfrm>
            <a:off x="735875" y="4049875"/>
            <a:ext cx="4008300" cy="819600"/>
          </a:xfrm>
          <a:prstGeom prst="rect">
            <a:avLst/>
          </a:prstGeom>
          <a:noFill/>
          <a:ln>
            <a:noFill/>
          </a:ln>
        </p:spPr>
        <p:txBody>
          <a:bodyPr anchorCtr="0" anchor="t" bIns="91425" lIns="91425" spcFirstLastPara="1" rIns="91425" wrap="square" tIns="91425">
            <a:spAutoFit/>
          </a:bodyPr>
          <a:lstStyle/>
          <a:p>
            <a:pPr indent="-307975" lvl="0" marL="457200" rtl="0" algn="l">
              <a:lnSpc>
                <a:spcPct val="115000"/>
              </a:lnSpc>
              <a:spcBef>
                <a:spcPts val="0"/>
              </a:spcBef>
              <a:spcAft>
                <a:spcPts val="0"/>
              </a:spcAft>
              <a:buClr>
                <a:schemeClr val="lt1"/>
              </a:buClr>
              <a:buSzPts val="1250"/>
              <a:buFont typeface="Lato"/>
              <a:buChar char="●"/>
            </a:pPr>
            <a:r>
              <a:rPr b="1" lang="en" sz="1250" u="sng">
                <a:solidFill>
                  <a:schemeClr val="lt1"/>
                </a:solidFill>
                <a:latin typeface="Lato"/>
                <a:ea typeface="Lato"/>
                <a:cs typeface="Lato"/>
                <a:sym typeface="Lato"/>
              </a:rPr>
              <a:t>United Kingdom</a:t>
            </a:r>
            <a:r>
              <a:rPr b="1" lang="en" sz="1250">
                <a:solidFill>
                  <a:schemeClr val="lt1"/>
                </a:solidFill>
                <a:latin typeface="Lato"/>
                <a:ea typeface="Lato"/>
                <a:cs typeface="Lato"/>
                <a:sym typeface="Lato"/>
              </a:rPr>
              <a:t> </a:t>
            </a:r>
            <a:r>
              <a:rPr lang="en" sz="1250">
                <a:solidFill>
                  <a:schemeClr val="lt1"/>
                </a:solidFill>
                <a:latin typeface="Lato"/>
                <a:ea typeface="Lato"/>
                <a:cs typeface="Lato"/>
                <a:sym typeface="Lato"/>
              </a:rPr>
              <a:t>- in the UK, the National Health Service handles the majority of mental health calls, not the police</a:t>
            </a:r>
            <a:endParaRPr sz="1250">
              <a:latin typeface="Lato"/>
              <a:ea typeface="Lato"/>
              <a:cs typeface="Lato"/>
              <a:sym typeface="Lato"/>
            </a:endParaRPr>
          </a:p>
        </p:txBody>
      </p:sp>
      <p:sp>
        <p:nvSpPr>
          <p:cNvPr id="185" name="Google Shape;185;p20"/>
          <p:cNvSpPr txBox="1"/>
          <p:nvPr/>
        </p:nvSpPr>
        <p:spPr>
          <a:xfrm>
            <a:off x="4672325" y="1955838"/>
            <a:ext cx="4346400" cy="1881600"/>
          </a:xfrm>
          <a:prstGeom prst="rect">
            <a:avLst/>
          </a:prstGeom>
          <a:noFill/>
          <a:ln>
            <a:noFill/>
          </a:ln>
        </p:spPr>
        <p:txBody>
          <a:bodyPr anchorCtr="0" anchor="t" bIns="91425" lIns="91425" spcFirstLastPara="1" rIns="91425" wrap="square" tIns="91425">
            <a:spAutoFit/>
          </a:bodyPr>
          <a:lstStyle/>
          <a:p>
            <a:pPr indent="-307975" lvl="0" marL="457200" rtl="0" algn="l">
              <a:lnSpc>
                <a:spcPct val="115000"/>
              </a:lnSpc>
              <a:spcBef>
                <a:spcPts val="0"/>
              </a:spcBef>
              <a:spcAft>
                <a:spcPts val="0"/>
              </a:spcAft>
              <a:buClr>
                <a:schemeClr val="lt1"/>
              </a:buClr>
              <a:buSzPts val="1250"/>
              <a:buFont typeface="Lato"/>
              <a:buChar char="●"/>
            </a:pPr>
            <a:r>
              <a:rPr b="1" lang="en" sz="1250" u="sng">
                <a:solidFill>
                  <a:schemeClr val="lt1"/>
                </a:solidFill>
                <a:latin typeface="Lato"/>
                <a:ea typeface="Lato"/>
                <a:cs typeface="Lato"/>
                <a:sym typeface="Lato"/>
              </a:rPr>
              <a:t>Sacramento County Community Support Team</a:t>
            </a:r>
            <a:r>
              <a:rPr b="1" lang="en" sz="1250">
                <a:solidFill>
                  <a:schemeClr val="lt1"/>
                </a:solidFill>
                <a:latin typeface="Lato"/>
                <a:ea typeface="Lato"/>
                <a:cs typeface="Lato"/>
                <a:sym typeface="Lato"/>
              </a:rPr>
              <a:t> - </a:t>
            </a:r>
            <a:r>
              <a:rPr lang="en" sz="1250">
                <a:solidFill>
                  <a:schemeClr val="lt1"/>
                </a:solidFill>
                <a:latin typeface="Lato"/>
                <a:ea typeface="Lato"/>
                <a:cs typeface="Lato"/>
                <a:sym typeface="Lato"/>
              </a:rPr>
              <a:t>The Sacramento Community Support Team helps connect individuals to County Mental Health Services from the field to one clinician and one peer support specialist to help someone with an urgent situation get the services they need.</a:t>
            </a:r>
            <a:endParaRPr sz="1250">
              <a:solidFill>
                <a:schemeClr val="lt1"/>
              </a:solidFill>
              <a:latin typeface="Lato"/>
              <a:ea typeface="Lato"/>
              <a:cs typeface="Lato"/>
              <a:sym typeface="Lato"/>
            </a:endParaRPr>
          </a:p>
          <a:p>
            <a:pPr indent="0" lvl="0" marL="0" rtl="0" algn="l">
              <a:spcBef>
                <a:spcPts val="1200"/>
              </a:spcBef>
              <a:spcAft>
                <a:spcPts val="0"/>
              </a:spcAft>
              <a:buNone/>
            </a:pPr>
            <a:r>
              <a:t/>
            </a:r>
            <a:endParaRPr>
              <a:latin typeface="Lato"/>
              <a:ea typeface="Lato"/>
              <a:cs typeface="Lato"/>
              <a:sym typeface="Lato"/>
            </a:endParaRPr>
          </a:p>
        </p:txBody>
      </p:sp>
      <p:sp>
        <p:nvSpPr>
          <p:cNvPr id="186" name="Google Shape;186;p20"/>
          <p:cNvSpPr txBox="1"/>
          <p:nvPr/>
        </p:nvSpPr>
        <p:spPr>
          <a:xfrm>
            <a:off x="735875" y="1955850"/>
            <a:ext cx="4008300" cy="2147100"/>
          </a:xfrm>
          <a:prstGeom prst="rect">
            <a:avLst/>
          </a:prstGeom>
          <a:noFill/>
          <a:ln>
            <a:noFill/>
          </a:ln>
        </p:spPr>
        <p:txBody>
          <a:bodyPr anchorCtr="0" anchor="t" bIns="91425" lIns="91425" spcFirstLastPara="1" rIns="91425" wrap="square" tIns="91425">
            <a:spAutoFit/>
          </a:bodyPr>
          <a:lstStyle/>
          <a:p>
            <a:pPr indent="-307975" lvl="0" marL="457200" rtl="0" algn="l">
              <a:lnSpc>
                <a:spcPct val="115000"/>
              </a:lnSpc>
              <a:spcBef>
                <a:spcPts val="0"/>
              </a:spcBef>
              <a:spcAft>
                <a:spcPts val="0"/>
              </a:spcAft>
              <a:buClr>
                <a:schemeClr val="lt1"/>
              </a:buClr>
              <a:buSzPts val="1250"/>
              <a:buFont typeface="Lato"/>
              <a:buChar char="●"/>
            </a:pPr>
            <a:r>
              <a:rPr b="1" lang="en" sz="1250" u="sng">
                <a:solidFill>
                  <a:schemeClr val="lt1"/>
                </a:solidFill>
                <a:latin typeface="Lato"/>
                <a:ea typeface="Lato"/>
                <a:cs typeface="Lato"/>
                <a:sym typeface="Lato"/>
              </a:rPr>
              <a:t>LEAD Program</a:t>
            </a:r>
            <a:r>
              <a:rPr b="1" lang="en" sz="1250">
                <a:solidFill>
                  <a:schemeClr val="lt1"/>
                </a:solidFill>
                <a:latin typeface="Lato"/>
                <a:ea typeface="Lato"/>
                <a:cs typeface="Lato"/>
                <a:sym typeface="Lato"/>
              </a:rPr>
              <a:t> </a:t>
            </a:r>
            <a:r>
              <a:rPr lang="en" sz="1250">
                <a:solidFill>
                  <a:schemeClr val="lt1"/>
                </a:solidFill>
                <a:latin typeface="Lato"/>
                <a:ea typeface="Lato"/>
                <a:cs typeface="Lato"/>
                <a:sym typeface="Lato"/>
              </a:rPr>
              <a:t>- law enforcement and court officials seek to avoid prison sentences for apprehended individuals with drug-related problems by providing “immediate access to substance use treatment and social services such as rental assistance, job training, and mental health programs. In exchange for their participation, no criminal charges are filed, even if they later relapse.” (Brookings Institute 2020)</a:t>
            </a:r>
            <a:endParaRPr sz="1250">
              <a:latin typeface="Lato"/>
              <a:ea typeface="Lato"/>
              <a:cs typeface="Lato"/>
              <a:sym typeface="Lato"/>
            </a:endParaRPr>
          </a:p>
        </p:txBody>
      </p:sp>
      <p:sp>
        <p:nvSpPr>
          <p:cNvPr id="187" name="Google Shape;187;p20"/>
          <p:cNvSpPr txBox="1"/>
          <p:nvPr/>
        </p:nvSpPr>
        <p:spPr>
          <a:xfrm>
            <a:off x="4640975" y="3334125"/>
            <a:ext cx="4409100" cy="1704600"/>
          </a:xfrm>
          <a:prstGeom prst="rect">
            <a:avLst/>
          </a:prstGeom>
          <a:noFill/>
          <a:ln>
            <a:noFill/>
          </a:ln>
        </p:spPr>
        <p:txBody>
          <a:bodyPr anchorCtr="0" anchor="t" bIns="91425" lIns="91425" spcFirstLastPara="1" rIns="91425" wrap="square" tIns="91425">
            <a:spAutoFit/>
          </a:bodyPr>
          <a:lstStyle/>
          <a:p>
            <a:pPr indent="-307975" lvl="0" marL="457200" rtl="0" algn="l">
              <a:lnSpc>
                <a:spcPct val="115000"/>
              </a:lnSpc>
              <a:spcBef>
                <a:spcPts val="0"/>
              </a:spcBef>
              <a:spcAft>
                <a:spcPts val="0"/>
              </a:spcAft>
              <a:buClr>
                <a:schemeClr val="lt1"/>
              </a:buClr>
              <a:buSzPts val="1250"/>
              <a:buFont typeface="Lato"/>
              <a:buChar char="●"/>
            </a:pPr>
            <a:r>
              <a:rPr b="1" lang="en" sz="1250" u="sng">
                <a:solidFill>
                  <a:schemeClr val="lt1"/>
                </a:solidFill>
                <a:latin typeface="Lato"/>
                <a:ea typeface="Lato"/>
                <a:cs typeface="Lato"/>
                <a:sym typeface="Lato"/>
              </a:rPr>
              <a:t>Albuquerque Community Safety</a:t>
            </a:r>
            <a:r>
              <a:rPr b="1" lang="en" sz="1250">
                <a:solidFill>
                  <a:schemeClr val="lt1"/>
                </a:solidFill>
                <a:latin typeface="Lato"/>
                <a:ea typeface="Lato"/>
                <a:cs typeface="Lato"/>
                <a:sym typeface="Lato"/>
              </a:rPr>
              <a:t> - “</a:t>
            </a:r>
            <a:r>
              <a:rPr lang="en" sz="1250">
                <a:solidFill>
                  <a:schemeClr val="lt1"/>
                </a:solidFill>
                <a:latin typeface="Lato"/>
                <a:ea typeface="Lato"/>
                <a:cs typeface="Lato"/>
                <a:sym typeface="Lato"/>
              </a:rPr>
              <a:t>The Albuquerque Police’s Mobile Crisis Team approach consists of unarmed police officers and mental health professionals responding to mental health crises [...] The two-person teams consist of one MCT-trained law enforcement officer and an MCT-trained master’s level behavioral health clinician.” (Brookings Institute 2020)</a:t>
            </a:r>
            <a:endParaRPr sz="1250">
              <a:latin typeface="Lato"/>
              <a:ea typeface="Lato"/>
              <a:cs typeface="Lato"/>
              <a:sym typeface="Lato"/>
            </a:endParaRPr>
          </a:p>
        </p:txBody>
      </p:sp>
      <p:sp>
        <p:nvSpPr>
          <p:cNvPr id="188" name="Google Shape;188;p20"/>
          <p:cNvSpPr txBox="1"/>
          <p:nvPr/>
        </p:nvSpPr>
        <p:spPr>
          <a:xfrm>
            <a:off x="-85225" y="4728600"/>
            <a:ext cx="5507400" cy="449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800">
                <a:solidFill>
                  <a:schemeClr val="lt1"/>
                </a:solidFill>
              </a:rPr>
              <a:t>Bazeleon, D. L. (2020, August). "Defunding the Police" and People With Mental Illness. Retrieved from http://www.bazelon.org/wp-content/uploads/2020/08/Defunding-the-Police-and-People-with-MI-81020.pdf</a:t>
            </a:r>
            <a:endParaRPr sz="1100" u="sng">
              <a:solidFill>
                <a:schemeClr val="lt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1"/>
          <p:cNvSpPr txBox="1"/>
          <p:nvPr>
            <p:ph type="title"/>
          </p:nvPr>
        </p:nvSpPr>
        <p:spPr>
          <a:xfrm>
            <a:off x="808175" y="737775"/>
            <a:ext cx="4587000" cy="1148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Follow-up Care</a:t>
            </a:r>
            <a:endParaRPr/>
          </a:p>
        </p:txBody>
      </p:sp>
      <p:pic>
        <p:nvPicPr>
          <p:cNvPr id="194" name="Google Shape;194;p21"/>
          <p:cNvPicPr preferRelativeResize="0"/>
          <p:nvPr/>
        </p:nvPicPr>
        <p:blipFill>
          <a:blip r:embed="rId3">
            <a:alphaModFix/>
          </a:blip>
          <a:stretch>
            <a:fillRect/>
          </a:stretch>
        </p:blipFill>
        <p:spPr>
          <a:xfrm>
            <a:off x="970775" y="1886475"/>
            <a:ext cx="3945675" cy="26195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30130B1017E94FBF63D599AB8016D2" ma:contentTypeVersion="13" ma:contentTypeDescription="Create a new document." ma:contentTypeScope="" ma:versionID="2c8ca24808dbf00d0308d701fa24211f">
  <xsd:schema xmlns:xsd="http://www.w3.org/2001/XMLSchema" xmlns:xs="http://www.w3.org/2001/XMLSchema" xmlns:p="http://schemas.microsoft.com/office/2006/metadata/properties" xmlns:ns2="f2841566-2463-47bf-8277-a734fa68b133" xmlns:ns3="805e3cca-c369-433f-9a95-79b72a0f86bd" targetNamespace="http://schemas.microsoft.com/office/2006/metadata/properties" ma:root="true" ma:fieldsID="d75951ca752d4b5df1fd898236959e68" ns2:_="" ns3:_="">
    <xsd:import namespace="f2841566-2463-47bf-8277-a734fa68b133"/>
    <xsd:import namespace="805e3cca-c369-433f-9a95-79b72a0f86b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841566-2463-47bf-8277-a734fa68b1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5e3cca-c369-433f-9a95-79b72a0f86b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7FF7AA-DAA4-4013-87C9-CC6472C7F14F}"/>
</file>

<file path=customXml/itemProps2.xml><?xml version="1.0" encoding="utf-8"?>
<ds:datastoreItem xmlns:ds="http://schemas.openxmlformats.org/officeDocument/2006/customXml" ds:itemID="{4ED304CE-8D07-49C3-8935-7E57E3F496A5}"/>
</file>

<file path=customXml/itemProps3.xml><?xml version="1.0" encoding="utf-8"?>
<ds:datastoreItem xmlns:ds="http://schemas.openxmlformats.org/officeDocument/2006/customXml" ds:itemID="{8D1C93EE-6423-4DDA-9BB0-D8BFEAFA2A2B}"/>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0x0101009930130B1017E94FBF63D599AB8016D2</vt:lpwstr>
  </property>
</Properties>
</file>