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Roboto"/>
      <p:regular r:id="rId24"/>
      <p:bold r:id="rId25"/>
      <p:italic r:id="rId26"/>
      <p:boldItalic r:id="rId27"/>
    </p:embeddedFont>
    <p:embeddedFont>
      <p:font typeface="Merriweather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Roboto-italic.fntdata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1" Type="http://schemas.openxmlformats.org/officeDocument/2006/relationships/slide" Target="slides/slide16.xml"/><Relationship Id="rId3" Type="http://schemas.openxmlformats.org/officeDocument/2006/relationships/presProps" Target="presProps.xml"/><Relationship Id="rId34" Type="http://schemas.openxmlformats.org/officeDocument/2006/relationships/customXml" Target="../customXml/item3.xml"/><Relationship Id="rId25" Type="http://schemas.openxmlformats.org/officeDocument/2006/relationships/font" Target="fonts/Roboto-bold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customXml" Target="../customXml/item2.xml"/><Relationship Id="rId20" Type="http://schemas.openxmlformats.org/officeDocument/2006/relationships/slide" Target="slides/slide15.xml"/><Relationship Id="rId2" Type="http://schemas.openxmlformats.org/officeDocument/2006/relationships/viewProps" Target="viewProps.xml"/><Relationship Id="rId29" Type="http://schemas.openxmlformats.org/officeDocument/2006/relationships/font" Target="fonts/Merriweather-bold.fntdata"/><Relationship Id="rId16" Type="http://schemas.openxmlformats.org/officeDocument/2006/relationships/slide" Target="slides/slide11.xml"/><Relationship Id="rId24" Type="http://schemas.openxmlformats.org/officeDocument/2006/relationships/font" Target="fonts/Roboto-regular.fntdata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2" Type="http://schemas.openxmlformats.org/officeDocument/2006/relationships/customXml" Target="../customXml/item1.xml"/><Relationship Id="rId23" Type="http://schemas.openxmlformats.org/officeDocument/2006/relationships/slide" Target="slides/slide18.xml"/><Relationship Id="rId28" Type="http://schemas.openxmlformats.org/officeDocument/2006/relationships/font" Target="fonts/Merriweather-regular.fntdata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31" Type="http://schemas.openxmlformats.org/officeDocument/2006/relationships/font" Target="fonts/Merriweather-boldItalic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7" Type="http://schemas.openxmlformats.org/officeDocument/2006/relationships/font" Target="fonts/Roboto-boldItalic.fntdata"/><Relationship Id="rId30" Type="http://schemas.openxmlformats.org/officeDocument/2006/relationships/font" Target="fonts/Merriweather-italic.fntdata"/><Relationship Id="rId14" Type="http://schemas.openxmlformats.org/officeDocument/2006/relationships/slide" Target="slides/slide9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jstor.org/stable/41344992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e3aecf06da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e3aecf06da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-Those over 50 show how the age range can vary the impacts of homelessness such as mental health, physical health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-youth are more vulnerable to have more issues in life than older people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-causes of homeless can vary as well by the ethnic and racial group as mentioned in earlier slides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e3e0e09fd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e3e0e09fd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Ethan slides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e3e0e09fd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e3e0e09fd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Ethan’s slides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e3dcdea12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e3dcdea12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e3aecf06da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e3aecf06da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was based on the US department of housing and urban development in 2019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3aecf06d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3aecf06d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e3aecf06d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e3aecf06d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Chelsea’s Slide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-some local resources that I had worked in the past with or have interacted with that can be helpful for people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e3e0e09fd4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e3e0e09fd4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e3aecf06d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e3aecf06d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e3aecf06da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e3aecf06da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e3147545dd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e3147545dd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e3aecf06d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e3aecf06d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Chelsea’s slide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https://www.jstor.org/stable/41344992</a:t>
            </a:r>
            <a:r>
              <a:rPr lang="en"/>
              <a:t> (most used source for me)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e3aecf06da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e3aecf06da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-There are several </a:t>
            </a:r>
            <a:r>
              <a:rPr lang="en"/>
              <a:t>physical</a:t>
            </a:r>
            <a:r>
              <a:rPr lang="en"/>
              <a:t> health issues that correlate with homelessness that can be caused by the </a:t>
            </a:r>
            <a:r>
              <a:rPr lang="en"/>
              <a:t>environment</a:t>
            </a:r>
            <a:r>
              <a:rPr lang="en"/>
              <a:t> they are surrounded by (unsanitary)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e3aecf06da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e3aecf06da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-These are some risk factors that can lead to homelessness. </a:t>
            </a:r>
            <a:r>
              <a:rPr lang="en"/>
              <a:t>Obviously, if someone were to experience one of these factors, it doesn’t mean that they are bound to be homeless, it just increases the risk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e3aecf06da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e3aecf06da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-there is also a correlation </a:t>
            </a:r>
            <a:r>
              <a:rPr lang="en"/>
              <a:t>with</a:t>
            </a:r>
            <a:r>
              <a:rPr lang="en"/>
              <a:t> stress being involved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e3aecf06da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e3aecf06da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-the US has the highest rate for the use of heroin and cocaine compared to other countries </a:t>
            </a:r>
            <a:r>
              <a:rPr lang="en"/>
              <a:t>that</a:t>
            </a:r>
            <a:r>
              <a:rPr lang="en"/>
              <a:t> report from 50% to as low as 20%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-using substances as mentioned can be away to calm down the anxiety and stress </a:t>
            </a:r>
            <a:r>
              <a:rPr lang="en"/>
              <a:t>associated</a:t>
            </a:r>
            <a:r>
              <a:rPr lang="en"/>
              <a:t> with homelessness </a:t>
            </a:r>
            <a:r>
              <a:rPr lang="en"/>
              <a:t>especially</a:t>
            </a:r>
            <a:r>
              <a:rPr lang="en"/>
              <a:t> a person has been homeless for years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e3aecf06da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e3aecf06da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-from looking over this research, homelessness typically 2 or more factors </a:t>
            </a:r>
            <a:r>
              <a:rPr lang="en"/>
              <a:t>involved</a:t>
            </a:r>
            <a:r>
              <a:rPr lang="en"/>
              <a:t> that increased the risk of being homeless and can be a barrier between the </a:t>
            </a:r>
            <a:r>
              <a:rPr lang="en"/>
              <a:t>person</a:t>
            </a:r>
            <a:r>
              <a:rPr lang="en"/>
              <a:t> and getting help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-different criteria for men and women and how they can be </a:t>
            </a:r>
            <a:r>
              <a:rPr lang="en"/>
              <a:t>perceived</a:t>
            </a:r>
            <a:r>
              <a:rPr lang="en"/>
              <a:t> as well with their </a:t>
            </a:r>
            <a:r>
              <a:rPr lang="en"/>
              <a:t>symptoms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podcasts.apple.com/us/podcast/kqeds-the-california-report/id79681292?i=1000527627348" TargetMode="External"/><Relationship Id="rId4" Type="http://schemas.openxmlformats.org/officeDocument/2006/relationships/hyperlink" Target="https://podcasts.apple.com/us/podcast/voices-river-city/id1277695447?i=1000527960170" TargetMode="External"/><Relationship Id="rId5" Type="http://schemas.openxmlformats.org/officeDocument/2006/relationships/hyperlink" Target="http://drive.google.com/file/d/1FKGKzT52D_FKI0ZbqQ0MH7_T8-5EF33u/view" TargetMode="External"/><Relationship Id="rId6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sacloaves.org/" TargetMode="External"/><Relationship Id="rId4" Type="http://schemas.openxmlformats.org/officeDocument/2006/relationships/hyperlink" Target="https://bgmhsacramento.org/" TargetMode="External"/><Relationship Id="rId9" Type="http://schemas.openxmlformats.org/officeDocument/2006/relationships/image" Target="../media/image2.png"/><Relationship Id="rId5" Type="http://schemas.openxmlformats.org/officeDocument/2006/relationships/hyperlink" Target="https://www.211sacramento.org/211/" TargetMode="External"/><Relationship Id="rId6" Type="http://schemas.openxmlformats.org/officeDocument/2006/relationships/hyperlink" Target="https://www.sacramentofoodbank.org/" TargetMode="External"/><Relationship Id="rId7" Type="http://schemas.openxmlformats.org/officeDocument/2006/relationships/image" Target="../media/image3.png"/><Relationship Id="rId8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Homelessness leading to mental health issues</a:t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Jay Franco, Kamani Reichling, Ethan Benabides, Chelsea Rodriguez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Demographics Overview</a:t>
            </a:r>
            <a:endParaRPr/>
          </a:p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107150" y="1350175"/>
            <a:ext cx="4329000" cy="37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rgbClr val="000000"/>
                </a:solidFill>
              </a:rPr>
              <a:t>Adults</a:t>
            </a:r>
            <a:endParaRPr sz="1500" u="sng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Women and </a:t>
            </a:r>
            <a:r>
              <a:rPr lang="en" sz="1500">
                <a:solidFill>
                  <a:srgbClr val="000000"/>
                </a:solidFill>
              </a:rPr>
              <a:t>children</a:t>
            </a:r>
            <a:r>
              <a:rPr lang="en" sz="1500">
                <a:solidFill>
                  <a:srgbClr val="000000"/>
                </a:solidFill>
              </a:rPr>
              <a:t> are the fastest growing segment in the U.S.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13% of men and 3% of women with mental disorders were 50 years or older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Women and white </a:t>
            </a:r>
            <a:r>
              <a:rPr lang="en" sz="1500">
                <a:solidFill>
                  <a:srgbClr val="000000"/>
                </a:solidFill>
              </a:rPr>
              <a:t>individuals</a:t>
            </a:r>
            <a:r>
              <a:rPr lang="en" sz="1500">
                <a:solidFill>
                  <a:srgbClr val="000000"/>
                </a:solidFill>
              </a:rPr>
              <a:t> report the suggested cause to be </a:t>
            </a:r>
            <a:r>
              <a:rPr lang="en" sz="1500">
                <a:solidFill>
                  <a:srgbClr val="000000"/>
                </a:solidFill>
              </a:rPr>
              <a:t>personal</a:t>
            </a:r>
            <a:r>
              <a:rPr lang="en" sz="1500">
                <a:solidFill>
                  <a:srgbClr val="000000"/>
                </a:solidFill>
              </a:rPr>
              <a:t> and </a:t>
            </a:r>
            <a:r>
              <a:rPr lang="en" sz="1500">
                <a:solidFill>
                  <a:srgbClr val="000000"/>
                </a:solidFill>
              </a:rPr>
              <a:t>family</a:t>
            </a:r>
            <a:r>
              <a:rPr lang="en" sz="1500">
                <a:solidFill>
                  <a:srgbClr val="000000"/>
                </a:solidFill>
              </a:rPr>
              <a:t> problems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Nonwhites report the suggested cause was poverty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In the </a:t>
            </a:r>
            <a:r>
              <a:rPr lang="en" sz="1500">
                <a:solidFill>
                  <a:srgbClr val="000000"/>
                </a:solidFill>
              </a:rPr>
              <a:t>United States</a:t>
            </a:r>
            <a:r>
              <a:rPr lang="en" sz="1500">
                <a:solidFill>
                  <a:srgbClr val="000000"/>
                </a:solidFill>
              </a:rPr>
              <a:t>, 49.5 million - 9.32 million are homeless</a:t>
            </a:r>
            <a:endParaRPr sz="1500">
              <a:solidFill>
                <a:srgbClr val="000000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○"/>
            </a:pPr>
            <a:r>
              <a:rPr lang="en" sz="1500">
                <a:solidFill>
                  <a:srgbClr val="000000"/>
                </a:solidFill>
              </a:rPr>
              <a:t>67.5% were reported to be African American</a:t>
            </a:r>
            <a:endParaRPr sz="1500">
              <a:solidFill>
                <a:srgbClr val="000000"/>
              </a:solidFill>
            </a:endParaRPr>
          </a:p>
        </p:txBody>
      </p:sp>
      <p:sp>
        <p:nvSpPr>
          <p:cNvPr id="124" name="Google Shape;124;p22"/>
          <p:cNvSpPr txBox="1"/>
          <p:nvPr>
            <p:ph idx="2" type="body"/>
          </p:nvPr>
        </p:nvSpPr>
        <p:spPr>
          <a:xfrm>
            <a:off x="4572000" y="1350175"/>
            <a:ext cx="4493400" cy="37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rgbClr val="000000"/>
                </a:solidFill>
              </a:rPr>
              <a:t>Youth</a:t>
            </a:r>
            <a:endParaRPr sz="1500" u="sng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52% of </a:t>
            </a:r>
            <a:r>
              <a:rPr lang="en" sz="1500">
                <a:solidFill>
                  <a:srgbClr val="000000"/>
                </a:solidFill>
              </a:rPr>
              <a:t>children</a:t>
            </a:r>
            <a:r>
              <a:rPr lang="en" sz="1500">
                <a:solidFill>
                  <a:srgbClr val="000000"/>
                </a:solidFill>
              </a:rPr>
              <a:t> over 4 years old from homeless families develop behavioral issues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Younger individuals meet the criteria for lifetime drug-use disorders and post</a:t>
            </a:r>
            <a:r>
              <a:rPr lang="en" sz="1500">
                <a:solidFill>
                  <a:srgbClr val="000000"/>
                </a:solidFill>
              </a:rPr>
              <a:t>traumatic</a:t>
            </a:r>
            <a:r>
              <a:rPr lang="en" sz="1500">
                <a:solidFill>
                  <a:srgbClr val="000000"/>
                </a:solidFill>
              </a:rPr>
              <a:t> stress disorder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Families with children is estimated to be 37% of homeless population - fastest growing segment</a:t>
            </a:r>
            <a:endParaRPr sz="15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Sacramento’s Overview of the Homeless Community</a:t>
            </a:r>
            <a:endParaRPr/>
          </a:p>
        </p:txBody>
      </p:sp>
      <p:sp>
        <p:nvSpPr>
          <p:cNvPr id="130" name="Google Shape;130;p23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Half of all homeless population in Sacramento are people of color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Majority of homeless population are veterans, youth, people who suffer from </a:t>
            </a:r>
            <a:r>
              <a:rPr lang="en" sz="1500">
                <a:solidFill>
                  <a:srgbClr val="000000"/>
                </a:solidFill>
              </a:rPr>
              <a:t>substance</a:t>
            </a:r>
            <a:r>
              <a:rPr lang="en" sz="1500">
                <a:solidFill>
                  <a:srgbClr val="000000"/>
                </a:solidFill>
              </a:rPr>
              <a:t> abuse and/or mental illness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Around 70% of homeless people are living in the streets without a roof over their head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According to the SacBee, 20% of homeless people are families and have children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According to KCRA. some causes of homelessness include rent pricing, lack of substance abuse and mental health resources, and limited space in shelters</a:t>
            </a:r>
            <a:endParaRPr sz="15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4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4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Youth Homelessness</a:t>
            </a:r>
            <a:endParaRPr/>
          </a:p>
        </p:txBody>
      </p:sp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311700" y="1505700"/>
            <a:ext cx="3999900" cy="33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One in 10 young adults ages 18-25 experienced homelessness over the course of a year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At least one in 30 adolescents ages 13-17 </a:t>
            </a:r>
            <a:r>
              <a:rPr lang="en">
                <a:solidFill>
                  <a:srgbClr val="000000"/>
                </a:solidFill>
              </a:rPr>
              <a:t>experienced homeslessness in a year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 50% of homeless youth have been in the juvenile justice system, in jail or detention.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Lack of a high school diploma or General Equivalency Diploma (GED) is the number one correlate for elevated risk of youth homelessness.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62% of LGBTQ youth report physical harm while homeless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47% of non-LGBTQ youth report physical harm while homeless.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4" name="Google Shape;144;p25"/>
          <p:cNvSpPr txBox="1"/>
          <p:nvPr>
            <p:ph idx="2" type="body"/>
          </p:nvPr>
        </p:nvSpPr>
        <p:spPr>
          <a:xfrm>
            <a:off x="4832400" y="1505700"/>
            <a:ext cx="3999900" cy="22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Risk factors for being homeless: family dynamics or conflict, sexual orientation (LGBTQ), sexual activity, school problems, pregnancy, substance use, being Hispanic or Black, parenting and unmarried, and foster care.</a:t>
            </a:r>
            <a:endParaRPr>
              <a:solidFill>
                <a:srgbClr val="00000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>
                <a:solidFill>
                  <a:srgbClr val="000000"/>
                </a:solidFill>
              </a:rPr>
              <a:t>Y</a:t>
            </a:r>
            <a:r>
              <a:rPr lang="en">
                <a:solidFill>
                  <a:srgbClr val="000000"/>
                </a:solidFill>
              </a:rPr>
              <a:t>oung people are biologically more likely to engage in high-risk behaviors, such as unsafe sexual activity and substance use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5" name="Google Shape;145;p25"/>
          <p:cNvSpPr txBox="1"/>
          <p:nvPr/>
        </p:nvSpPr>
        <p:spPr>
          <a:xfrm>
            <a:off x="4995900" y="3807825"/>
            <a:ext cx="3836400" cy="11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Roboto"/>
                <a:ea typeface="Roboto"/>
                <a:cs typeface="Roboto"/>
                <a:sym typeface="Roboto"/>
              </a:rPr>
              <a:t>“Each year, an estimated 4.2 million youth and young adults experience homelessness, of which 700,000 are unaccompanied minors, meaning they are not part of a family or accompanied by a parent or guardian. On any given night, approximately 41,000 unaccompanied youth ages 13-25 experience homelessness.”</a:t>
            </a:r>
            <a:endParaRPr b="1" sz="1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California Overview</a:t>
            </a:r>
            <a:endParaRPr/>
          </a:p>
        </p:txBody>
      </p:sp>
      <p:pic>
        <p:nvPicPr>
          <p:cNvPr id="151" name="Google Shape;151;p26"/>
          <p:cNvPicPr preferRelativeResize="0"/>
          <p:nvPr/>
        </p:nvPicPr>
        <p:blipFill rotWithShape="1">
          <a:blip r:embed="rId3">
            <a:alphaModFix/>
          </a:blip>
          <a:srcRect b="22081" l="0" r="0" t="0"/>
          <a:stretch/>
        </p:blipFill>
        <p:spPr>
          <a:xfrm>
            <a:off x="0" y="1041275"/>
            <a:ext cx="4500574" cy="394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0575" y="1041275"/>
            <a:ext cx="4576750" cy="386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6"/>
          <p:cNvSpPr txBox="1"/>
          <p:nvPr/>
        </p:nvSpPr>
        <p:spPr>
          <a:xfrm>
            <a:off x="3525425" y="4820400"/>
            <a:ext cx="5668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oboto"/>
                <a:ea typeface="Roboto"/>
                <a:cs typeface="Roboto"/>
                <a:sym typeface="Roboto"/>
              </a:rPr>
              <a:t>*Based on the U.S. Department of Housing and Urban Development’s 2019 point-in-time homeless count.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/>
          <p:nvPr>
            <p:ph type="title"/>
          </p:nvPr>
        </p:nvSpPr>
        <p:spPr>
          <a:xfrm>
            <a:off x="78225" y="279700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Jay’s Hot Take</a:t>
            </a:r>
            <a:endParaRPr/>
          </a:p>
        </p:txBody>
      </p:sp>
      <p:sp>
        <p:nvSpPr>
          <p:cNvPr id="159" name="Google Shape;159;p27"/>
          <p:cNvSpPr txBox="1"/>
          <p:nvPr>
            <p:ph idx="1" type="body"/>
          </p:nvPr>
        </p:nvSpPr>
        <p:spPr>
          <a:xfrm>
            <a:off x="78225" y="694850"/>
            <a:ext cx="2734200" cy="3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05753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486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Vellinga, M. L. (2021, July 1). </a:t>
            </a:r>
            <a:r>
              <a:rPr i="1" lang="en" sz="486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Read the full text of Mayor Darrell Steinberg's 2021 State of the City Address</a:t>
            </a:r>
            <a:r>
              <a:rPr lang="en" sz="486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. Mayor's Office of Civic Engagement. </a:t>
            </a:r>
            <a:r>
              <a:rPr lang="en" sz="48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https://engagesac.org/blog-civic-engagement/2021/6/29/read-the-full-text-of-mayor-darrell-steinbergs-2021-state-of-the-city-address. </a:t>
            </a:r>
            <a:endParaRPr sz="486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5753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t/>
            </a:r>
            <a:endParaRPr sz="486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5753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en" sz="486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KQED. “The California Report.” 2 July 2021,</a:t>
            </a:r>
            <a:r>
              <a:rPr lang="en" sz="486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486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https://podcasts.apple.com/us/podcast/kqeds-the-california-report/id79681292?i=1000527627348</a:t>
            </a:r>
            <a:endParaRPr sz="486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5753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/>
              <a:buChar char="●"/>
            </a:pPr>
            <a:r>
              <a:t/>
            </a:r>
            <a:endParaRPr sz="486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5753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en" sz="486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Voices River City. “165-Oil Baron Summer.” 6 July 2021,</a:t>
            </a:r>
            <a:r>
              <a:rPr lang="en" sz="486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486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https://podcasts.apple.com/us/podcast/voices-river-city/id1277695447?i=1000527960170</a:t>
            </a:r>
            <a:endParaRPr sz="4860" u="sng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556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486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spcBef>
                <a:spcPts val="20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60" name="Google Shape;160;p27" title="zoom_5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40685" y="500925"/>
            <a:ext cx="5901990" cy="442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 Resources</a:t>
            </a:r>
            <a:endParaRPr/>
          </a:p>
        </p:txBody>
      </p:sp>
      <p:sp>
        <p:nvSpPr>
          <p:cNvPr id="166" name="Google Shape;166;p28"/>
          <p:cNvSpPr txBox="1"/>
          <p:nvPr/>
        </p:nvSpPr>
        <p:spPr>
          <a:xfrm>
            <a:off x="-86275" y="1228125"/>
            <a:ext cx="6609600" cy="4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" sz="2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https://sacloaves.org/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Loaves &amp; Fishes helps homeless individuals by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providing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food, clothes, and a safe shelter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" sz="2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https://bgmhsacramento.org/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Bishop Gallegos Maternity Home provides shelter to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pregnant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women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who are experiencing homelessness due to vulnerable situations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" sz="2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https://www.211sacramento.org/211/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One can find different 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resources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that provide services for homeless individuals such as food and shelters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" sz="2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https://www.sacramentofoodbank.org/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○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Helps provide food resources to low income and homeless individuals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7" name="Google Shape;167;p28"/>
          <p:cNvPicPr preferRelativeResize="0"/>
          <p:nvPr/>
        </p:nvPicPr>
        <p:blipFill rotWithShape="1">
          <a:blip r:embed="rId7">
            <a:alphaModFix/>
          </a:blip>
          <a:srcRect b="0" l="0" r="0" t="6384"/>
          <a:stretch/>
        </p:blipFill>
        <p:spPr>
          <a:xfrm>
            <a:off x="7391500" y="1331650"/>
            <a:ext cx="1657400" cy="151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23325" y="3772207"/>
            <a:ext cx="2525575" cy="1229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419825" y="2333800"/>
            <a:ext cx="1657400" cy="16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pic>
        <p:nvPicPr>
          <p:cNvPr id="175" name="Google Shape;17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6375" y="1406900"/>
            <a:ext cx="4211250" cy="276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>
            <p:ph idx="1" type="body"/>
          </p:nvPr>
        </p:nvSpPr>
        <p:spPr>
          <a:xfrm>
            <a:off x="582300" y="23515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rgbClr val="000000"/>
                </a:solidFill>
              </a:rPr>
              <a:t>Sources</a:t>
            </a:r>
            <a:endParaRPr b="1" sz="2000" u="sng">
              <a:solidFill>
                <a:srgbClr val="000000"/>
              </a:solidFill>
            </a:endParaRPr>
          </a:p>
        </p:txBody>
      </p:sp>
      <p:sp>
        <p:nvSpPr>
          <p:cNvPr id="181" name="Google Shape;181;p30"/>
          <p:cNvSpPr txBox="1"/>
          <p:nvPr/>
        </p:nvSpPr>
        <p:spPr>
          <a:xfrm>
            <a:off x="300050" y="878675"/>
            <a:ext cx="84654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Martens, Willem H.J. “Homelessness and Mental Disorders: A Comparative Review of Populations in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Various Countries.” International Journal of Mental Health, vol. 30, no. 4, 2001, pp. 79–96. JSTOR, www.jstor.org/stable/41344992. Accessed 7 July 2021.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Scherer, Sarah, and Shannon Saul. Youth Homelessness Overview, National Conference of State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Legislatures, www.ncsl.org/research/human-services/homeless-and-runaway-youth.aspx.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Disclaimer</a:t>
            </a:r>
            <a:endParaRPr u="sng"/>
          </a:p>
        </p:txBody>
      </p:sp>
      <p:sp>
        <p:nvSpPr>
          <p:cNvPr id="71" name="Google Shape;71;p14"/>
          <p:cNvSpPr txBox="1"/>
          <p:nvPr>
            <p:ph idx="1" type="subTitle"/>
          </p:nvPr>
        </p:nvSpPr>
        <p:spPr>
          <a:xfrm>
            <a:off x="1979250" y="1299888"/>
            <a:ext cx="5185500" cy="161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There are some points </a:t>
            </a:r>
            <a:r>
              <a:rPr lang="en">
                <a:solidFill>
                  <a:srgbClr val="000000"/>
                </a:solidFill>
              </a:rPr>
              <a:t>discussed</a:t>
            </a:r>
            <a:r>
              <a:rPr lang="en">
                <a:solidFill>
                  <a:srgbClr val="000000"/>
                </a:solidFill>
              </a:rPr>
              <a:t> in our presentation that might be overwhelming for some people.They will be brief but still important to acknowledge. As always, feel free to step away if needed.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Discussing homelessness and raising awareness </a:t>
            </a:r>
            <a:endParaRPr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Discuss homelessness in </a:t>
            </a:r>
            <a:r>
              <a:rPr lang="en" sz="1600">
                <a:solidFill>
                  <a:srgbClr val="000000"/>
                </a:solidFill>
              </a:rPr>
              <a:t>general</a:t>
            </a:r>
            <a:r>
              <a:rPr lang="en" sz="1600">
                <a:solidFill>
                  <a:srgbClr val="000000"/>
                </a:solidFill>
              </a:rPr>
              <a:t> context 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Sacramento’s homeless community overview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Youth homelessness 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California </a:t>
            </a:r>
            <a:r>
              <a:rPr lang="en" sz="1600">
                <a:solidFill>
                  <a:srgbClr val="000000"/>
                </a:solidFill>
              </a:rPr>
              <a:t>housing</a:t>
            </a:r>
            <a:r>
              <a:rPr lang="en" sz="1600">
                <a:solidFill>
                  <a:srgbClr val="000000"/>
                </a:solidFill>
              </a:rPr>
              <a:t> laws and Sacramento’s plan to help the homeless</a:t>
            </a:r>
            <a:endParaRPr sz="16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Homelessness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</a:t>
            </a:r>
            <a:r>
              <a:rPr lang="en"/>
              <a:t>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United States</a:t>
            </a:r>
            <a:endParaRPr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4404125" y="500925"/>
            <a:ext cx="44070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Many e</a:t>
            </a:r>
            <a:r>
              <a:rPr lang="en" sz="1500">
                <a:solidFill>
                  <a:srgbClr val="000000"/>
                </a:solidFill>
              </a:rPr>
              <a:t>xperience</a:t>
            </a:r>
            <a:r>
              <a:rPr lang="en" sz="1500">
                <a:solidFill>
                  <a:srgbClr val="000000"/>
                </a:solidFill>
              </a:rPr>
              <a:t> depression, schizophrenia, substance abuse, </a:t>
            </a:r>
            <a:r>
              <a:rPr lang="en" sz="1500">
                <a:solidFill>
                  <a:srgbClr val="000000"/>
                </a:solidFill>
              </a:rPr>
              <a:t>psychotic</a:t>
            </a:r>
            <a:r>
              <a:rPr lang="en" sz="1500">
                <a:solidFill>
                  <a:srgbClr val="000000"/>
                </a:solidFill>
              </a:rPr>
              <a:t> disorders, and personality </a:t>
            </a:r>
            <a:r>
              <a:rPr lang="en" sz="1500">
                <a:solidFill>
                  <a:srgbClr val="000000"/>
                </a:solidFill>
              </a:rPr>
              <a:t>disorders</a:t>
            </a:r>
            <a:r>
              <a:rPr lang="en" sz="1500">
                <a:solidFill>
                  <a:srgbClr val="000000"/>
                </a:solidFill>
              </a:rPr>
              <a:t> 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Most homeless women and men population are between 31 to 50 years of age, unmarried, and unemployed</a:t>
            </a:r>
            <a:endParaRPr sz="1500">
              <a:solidFill>
                <a:srgbClr val="000000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○"/>
            </a:pPr>
            <a:r>
              <a:rPr lang="en" sz="1500">
                <a:solidFill>
                  <a:srgbClr val="000000"/>
                </a:solidFill>
              </a:rPr>
              <a:t>More homeless women suffer from major mental illness 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Age has a big factor in different </a:t>
            </a:r>
            <a:r>
              <a:rPr lang="en" sz="1500">
                <a:solidFill>
                  <a:srgbClr val="000000"/>
                </a:solidFill>
              </a:rPr>
              <a:t>variability</a:t>
            </a:r>
            <a:r>
              <a:rPr lang="en" sz="1500">
                <a:solidFill>
                  <a:srgbClr val="000000"/>
                </a:solidFill>
              </a:rPr>
              <a:t> in terms of mental disorders</a:t>
            </a:r>
            <a:endParaRPr sz="1500">
              <a:solidFill>
                <a:srgbClr val="000000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○"/>
            </a:pPr>
            <a:r>
              <a:rPr lang="en" sz="1500">
                <a:solidFill>
                  <a:srgbClr val="000000"/>
                </a:solidFill>
              </a:rPr>
              <a:t>Older homeless individuals are more likely male, report low income and poor health, </a:t>
            </a:r>
            <a:r>
              <a:rPr lang="en" sz="1500">
                <a:solidFill>
                  <a:srgbClr val="000000"/>
                </a:solidFill>
              </a:rPr>
              <a:t>lifetime</a:t>
            </a:r>
            <a:r>
              <a:rPr lang="en" sz="1500">
                <a:solidFill>
                  <a:srgbClr val="000000"/>
                </a:solidFill>
              </a:rPr>
              <a:t> alcohol-use disorder</a:t>
            </a:r>
            <a:endParaRPr sz="1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 Issues </a:t>
            </a:r>
            <a:r>
              <a:rPr lang="en"/>
              <a:t>Associated</a:t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1416300" y="1350250"/>
            <a:ext cx="6311400" cy="36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Homeless </a:t>
            </a:r>
            <a:r>
              <a:rPr lang="en" sz="1500">
                <a:solidFill>
                  <a:srgbClr val="000000"/>
                </a:solidFill>
              </a:rPr>
              <a:t>children</a:t>
            </a:r>
            <a:r>
              <a:rPr lang="en" sz="1500">
                <a:solidFill>
                  <a:srgbClr val="000000"/>
                </a:solidFill>
              </a:rPr>
              <a:t> in </a:t>
            </a:r>
            <a:r>
              <a:rPr lang="en" sz="1500">
                <a:solidFill>
                  <a:srgbClr val="000000"/>
                </a:solidFill>
              </a:rPr>
              <a:t>the U.S.</a:t>
            </a:r>
            <a:r>
              <a:rPr lang="en" sz="1500">
                <a:solidFill>
                  <a:srgbClr val="000000"/>
                </a:solidFill>
              </a:rPr>
              <a:t> </a:t>
            </a:r>
            <a:r>
              <a:rPr lang="en" sz="1500">
                <a:solidFill>
                  <a:srgbClr val="000000"/>
                </a:solidFill>
              </a:rPr>
              <a:t>experience</a:t>
            </a:r>
            <a:r>
              <a:rPr lang="en" sz="1500">
                <a:solidFill>
                  <a:srgbClr val="000000"/>
                </a:solidFill>
              </a:rPr>
              <a:t> high number of acute-illness </a:t>
            </a:r>
            <a:r>
              <a:rPr lang="en" sz="1500">
                <a:solidFill>
                  <a:srgbClr val="000000"/>
                </a:solidFill>
              </a:rPr>
              <a:t>symptoms</a:t>
            </a:r>
            <a:endParaRPr sz="1500">
              <a:solidFill>
                <a:srgbClr val="000000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○"/>
            </a:pPr>
            <a:r>
              <a:rPr lang="en" sz="1500">
                <a:solidFill>
                  <a:srgbClr val="000000"/>
                </a:solidFill>
              </a:rPr>
              <a:t>Fever, ear infections, diarrhea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The general population experiences:</a:t>
            </a:r>
            <a:endParaRPr sz="1500">
              <a:solidFill>
                <a:srgbClr val="000000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○"/>
            </a:pPr>
            <a:r>
              <a:rPr lang="en" sz="1500">
                <a:solidFill>
                  <a:srgbClr val="000000"/>
                </a:solidFill>
              </a:rPr>
              <a:t>Asthma, </a:t>
            </a:r>
            <a:r>
              <a:rPr lang="en" sz="1500">
                <a:solidFill>
                  <a:srgbClr val="000000"/>
                </a:solidFill>
              </a:rPr>
              <a:t>cardiovascular</a:t>
            </a:r>
            <a:r>
              <a:rPr lang="en" sz="1500">
                <a:solidFill>
                  <a:srgbClr val="000000"/>
                </a:solidFill>
              </a:rPr>
              <a:t> disease, cuts and gynecologic problems</a:t>
            </a:r>
            <a:endParaRPr sz="1500">
              <a:solidFill>
                <a:srgbClr val="000000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○"/>
            </a:pPr>
            <a:r>
              <a:rPr lang="en" sz="1500">
                <a:solidFill>
                  <a:srgbClr val="000000"/>
                </a:solidFill>
              </a:rPr>
              <a:t>The most important risk is </a:t>
            </a:r>
            <a:r>
              <a:rPr lang="en" sz="1500">
                <a:solidFill>
                  <a:srgbClr val="000000"/>
                </a:solidFill>
              </a:rPr>
              <a:t>tuberculosis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Homeless mothers report high </a:t>
            </a:r>
            <a:r>
              <a:rPr lang="en" sz="1500">
                <a:solidFill>
                  <a:srgbClr val="000000"/>
                </a:solidFill>
              </a:rPr>
              <a:t>levels</a:t>
            </a:r>
            <a:r>
              <a:rPr lang="en" sz="1500">
                <a:solidFill>
                  <a:srgbClr val="000000"/>
                </a:solidFill>
              </a:rPr>
              <a:t> of pain and high </a:t>
            </a:r>
            <a:r>
              <a:rPr lang="en" sz="1500">
                <a:solidFill>
                  <a:srgbClr val="000000"/>
                </a:solidFill>
              </a:rPr>
              <a:t>prevalence</a:t>
            </a:r>
            <a:r>
              <a:rPr lang="en" sz="1500">
                <a:solidFill>
                  <a:srgbClr val="000000"/>
                </a:solidFill>
              </a:rPr>
              <a:t> of asthma, tuberculosis, anemia, and ulcer disease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Women and men (between 13 to 21 years of age) </a:t>
            </a:r>
            <a:r>
              <a:rPr lang="en" sz="1500">
                <a:solidFill>
                  <a:srgbClr val="000000"/>
                </a:solidFill>
              </a:rPr>
              <a:t>significantly</a:t>
            </a:r>
            <a:r>
              <a:rPr lang="en" sz="1500">
                <a:solidFill>
                  <a:srgbClr val="000000"/>
                </a:solidFill>
              </a:rPr>
              <a:t> linked with Hepatitis B infections</a:t>
            </a:r>
            <a:endParaRPr sz="15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Risk Factors for Homelessness</a:t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150975" y="1366400"/>
            <a:ext cx="4371000" cy="35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Policy-</a:t>
            </a:r>
            <a:r>
              <a:rPr lang="en" sz="1500">
                <a:solidFill>
                  <a:srgbClr val="000000"/>
                </a:solidFill>
              </a:rPr>
              <a:t>makers failings</a:t>
            </a:r>
            <a:r>
              <a:rPr lang="en" sz="1500">
                <a:solidFill>
                  <a:srgbClr val="000000"/>
                </a:solidFill>
              </a:rPr>
              <a:t> are the most likely explanation </a:t>
            </a:r>
            <a:endParaRPr sz="1500">
              <a:solidFill>
                <a:srgbClr val="000000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○"/>
            </a:pPr>
            <a:r>
              <a:rPr lang="en" sz="1500">
                <a:solidFill>
                  <a:srgbClr val="000000"/>
                </a:solidFill>
              </a:rPr>
              <a:t>Complicated </a:t>
            </a:r>
            <a:r>
              <a:rPr lang="en" sz="1500">
                <a:solidFill>
                  <a:srgbClr val="000000"/>
                </a:solidFill>
              </a:rPr>
              <a:t>combinations</a:t>
            </a:r>
            <a:r>
              <a:rPr lang="en" sz="1500">
                <a:solidFill>
                  <a:srgbClr val="000000"/>
                </a:solidFill>
              </a:rPr>
              <a:t> of </a:t>
            </a:r>
            <a:r>
              <a:rPr lang="en" sz="1500">
                <a:solidFill>
                  <a:srgbClr val="000000"/>
                </a:solidFill>
              </a:rPr>
              <a:t>mental</a:t>
            </a:r>
            <a:r>
              <a:rPr lang="en" sz="1500">
                <a:solidFill>
                  <a:srgbClr val="000000"/>
                </a:solidFill>
              </a:rPr>
              <a:t>, physical, social, and economic problems also play a role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Low level of support systems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Physical and sexual abuse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Residential instability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Delinquent</a:t>
            </a:r>
            <a:r>
              <a:rPr lang="en" sz="1500">
                <a:solidFill>
                  <a:srgbClr val="000000"/>
                </a:solidFill>
              </a:rPr>
              <a:t> Behavior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Foster care placement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History of </a:t>
            </a:r>
            <a:r>
              <a:rPr lang="en" sz="1500">
                <a:solidFill>
                  <a:srgbClr val="000000"/>
                </a:solidFill>
              </a:rPr>
              <a:t>substance</a:t>
            </a:r>
            <a:r>
              <a:rPr lang="en" sz="1500">
                <a:solidFill>
                  <a:srgbClr val="000000"/>
                </a:solidFill>
              </a:rPr>
              <a:t> abuse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Family conflict or interpersonal conflict</a:t>
            </a:r>
            <a:endParaRPr sz="15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</a:endParaRPr>
          </a:p>
        </p:txBody>
      </p:sp>
      <p:sp>
        <p:nvSpPr>
          <p:cNvPr id="96" name="Google Shape;96;p18"/>
          <p:cNvSpPr txBox="1"/>
          <p:nvPr>
            <p:ph idx="2" type="body"/>
          </p:nvPr>
        </p:nvSpPr>
        <p:spPr>
          <a:xfrm>
            <a:off x="4650225" y="1269975"/>
            <a:ext cx="4371000" cy="35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Feeling unloved in childhood</a:t>
            </a:r>
            <a:endParaRPr sz="1500">
              <a:solidFill>
                <a:srgbClr val="000000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○"/>
            </a:pPr>
            <a:r>
              <a:rPr lang="en" sz="1500">
                <a:solidFill>
                  <a:srgbClr val="000000"/>
                </a:solidFill>
              </a:rPr>
              <a:t>Adverse </a:t>
            </a:r>
            <a:r>
              <a:rPr lang="en" sz="1500">
                <a:solidFill>
                  <a:srgbClr val="000000"/>
                </a:solidFill>
              </a:rPr>
              <a:t>childhood</a:t>
            </a:r>
            <a:r>
              <a:rPr lang="en" sz="1500">
                <a:solidFill>
                  <a:srgbClr val="000000"/>
                </a:solidFill>
              </a:rPr>
              <a:t> experiences - 56% </a:t>
            </a:r>
            <a:r>
              <a:rPr lang="en" sz="1500">
                <a:solidFill>
                  <a:srgbClr val="000000"/>
                </a:solidFill>
              </a:rPr>
              <a:t>reported</a:t>
            </a:r>
            <a:r>
              <a:rPr lang="en" sz="1500">
                <a:solidFill>
                  <a:srgbClr val="000000"/>
                </a:solidFill>
              </a:rPr>
              <a:t> more than 4 ACEs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Social poverty, economic poverty </a:t>
            </a:r>
            <a:endParaRPr sz="1500">
              <a:solidFill>
                <a:srgbClr val="000000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○"/>
            </a:pPr>
            <a:r>
              <a:rPr lang="en" sz="1500">
                <a:solidFill>
                  <a:srgbClr val="000000"/>
                </a:solidFill>
              </a:rPr>
              <a:t>limited commitment to providing resources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Mental Disorders</a:t>
            </a:r>
            <a:endParaRPr sz="1500">
              <a:solidFill>
                <a:srgbClr val="000000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○"/>
            </a:pPr>
            <a:r>
              <a:rPr lang="en" sz="1500">
                <a:solidFill>
                  <a:srgbClr val="000000"/>
                </a:solidFill>
              </a:rPr>
              <a:t>Reports of </a:t>
            </a:r>
            <a:r>
              <a:rPr lang="en" sz="1500">
                <a:solidFill>
                  <a:srgbClr val="000000"/>
                </a:solidFill>
              </a:rPr>
              <a:t>substance</a:t>
            </a:r>
            <a:r>
              <a:rPr lang="en" sz="1500">
                <a:solidFill>
                  <a:srgbClr val="000000"/>
                </a:solidFill>
              </a:rPr>
              <a:t> abuse, schizophrenia, and a number of </a:t>
            </a:r>
            <a:r>
              <a:rPr lang="en" sz="1500">
                <a:solidFill>
                  <a:srgbClr val="000000"/>
                </a:solidFill>
              </a:rPr>
              <a:t>stressful</a:t>
            </a:r>
            <a:r>
              <a:rPr lang="en" sz="1500">
                <a:solidFill>
                  <a:srgbClr val="000000"/>
                </a:solidFill>
              </a:rPr>
              <a:t> life events 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Lack of protective factors!</a:t>
            </a:r>
            <a:endParaRPr sz="15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Mental Health Issues</a:t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1505700"/>
            <a:ext cx="4210200" cy="33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For adolescents, homelessnes was an </a:t>
            </a:r>
            <a:r>
              <a:rPr lang="en" sz="1500">
                <a:solidFill>
                  <a:srgbClr val="000000"/>
                </a:solidFill>
              </a:rPr>
              <a:t>separate</a:t>
            </a:r>
            <a:r>
              <a:rPr lang="en" sz="1500">
                <a:solidFill>
                  <a:srgbClr val="000000"/>
                </a:solidFill>
              </a:rPr>
              <a:t> </a:t>
            </a:r>
            <a:r>
              <a:rPr lang="en" sz="1500">
                <a:solidFill>
                  <a:srgbClr val="000000"/>
                </a:solidFill>
              </a:rPr>
              <a:t>predictor</a:t>
            </a:r>
            <a:r>
              <a:rPr lang="en" sz="1500">
                <a:solidFill>
                  <a:srgbClr val="000000"/>
                </a:solidFill>
              </a:rPr>
              <a:t> for depression and anxiety</a:t>
            </a:r>
            <a:endParaRPr sz="1500">
              <a:solidFill>
                <a:srgbClr val="000000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○"/>
            </a:pPr>
            <a:r>
              <a:rPr lang="en" sz="1500">
                <a:solidFill>
                  <a:srgbClr val="000000"/>
                </a:solidFill>
              </a:rPr>
              <a:t>Quality of life of homelessness related to severe depressive </a:t>
            </a:r>
            <a:r>
              <a:rPr lang="en" sz="1500">
                <a:solidFill>
                  <a:srgbClr val="000000"/>
                </a:solidFill>
              </a:rPr>
              <a:t>symptoms 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Isolation from social networks increased levels of depression among homeless mothers</a:t>
            </a:r>
            <a:endParaRPr sz="1500">
              <a:solidFill>
                <a:srgbClr val="000000"/>
              </a:solidFill>
            </a:endParaRPr>
          </a:p>
        </p:txBody>
      </p:sp>
      <p:sp>
        <p:nvSpPr>
          <p:cNvPr id="103" name="Google Shape;103;p19"/>
          <p:cNvSpPr txBox="1"/>
          <p:nvPr>
            <p:ph idx="2" type="body"/>
          </p:nvPr>
        </p:nvSpPr>
        <p:spPr>
          <a:xfrm>
            <a:off x="4661300" y="1505700"/>
            <a:ext cx="4361100" cy="34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Homeless men </a:t>
            </a:r>
            <a:r>
              <a:rPr lang="en" sz="1500">
                <a:solidFill>
                  <a:srgbClr val="000000"/>
                </a:solidFill>
              </a:rPr>
              <a:t>demonstrated</a:t>
            </a:r>
            <a:r>
              <a:rPr lang="en" sz="1500">
                <a:solidFill>
                  <a:srgbClr val="000000"/>
                </a:solidFill>
              </a:rPr>
              <a:t> high frequency of comorbid mental disorders</a:t>
            </a:r>
            <a:endParaRPr sz="1500">
              <a:solidFill>
                <a:srgbClr val="000000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○"/>
            </a:pPr>
            <a:r>
              <a:rPr lang="en" sz="1500">
                <a:solidFill>
                  <a:srgbClr val="000000"/>
                </a:solidFill>
              </a:rPr>
              <a:t>Mood disorders, anxiety disorders, drug abuse, dependency, and </a:t>
            </a:r>
            <a:r>
              <a:rPr lang="en" sz="1500">
                <a:solidFill>
                  <a:srgbClr val="000000"/>
                </a:solidFill>
              </a:rPr>
              <a:t>psychotic</a:t>
            </a:r>
            <a:r>
              <a:rPr lang="en" sz="1500">
                <a:solidFill>
                  <a:srgbClr val="000000"/>
                </a:solidFill>
              </a:rPr>
              <a:t> disorders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In </a:t>
            </a:r>
            <a:r>
              <a:rPr lang="en" sz="1500">
                <a:solidFill>
                  <a:srgbClr val="000000"/>
                </a:solidFill>
              </a:rPr>
              <a:t>the U.S.</a:t>
            </a:r>
            <a:r>
              <a:rPr lang="en" sz="1500">
                <a:solidFill>
                  <a:srgbClr val="000000"/>
                </a:solidFill>
              </a:rPr>
              <a:t>, psychotic </a:t>
            </a:r>
            <a:r>
              <a:rPr lang="en" sz="1500">
                <a:solidFill>
                  <a:srgbClr val="000000"/>
                </a:solidFill>
              </a:rPr>
              <a:t>disorders</a:t>
            </a:r>
            <a:r>
              <a:rPr lang="en" sz="1500">
                <a:solidFill>
                  <a:srgbClr val="000000"/>
                </a:solidFill>
              </a:rPr>
              <a:t>  among the homeless is estimated to be 40%</a:t>
            </a:r>
            <a:endParaRPr sz="1500">
              <a:solidFill>
                <a:srgbClr val="000000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○"/>
            </a:pPr>
            <a:r>
              <a:rPr lang="en" sz="1500">
                <a:solidFill>
                  <a:srgbClr val="000000"/>
                </a:solidFill>
              </a:rPr>
              <a:t>15% of the sample in American patients had experiences at least one episode homelessness within 24 months of their first hospitalization</a:t>
            </a:r>
            <a:endParaRPr sz="15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Substance Abuse : A Factor</a:t>
            </a:r>
            <a:endParaRPr/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171450" y="1435900"/>
            <a:ext cx="4329000" cy="3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In the United States, substance abuse </a:t>
            </a:r>
            <a:r>
              <a:rPr lang="en" sz="1500">
                <a:solidFill>
                  <a:srgbClr val="000000"/>
                </a:solidFill>
              </a:rPr>
              <a:t>disorder</a:t>
            </a:r>
            <a:r>
              <a:rPr lang="en" sz="1500">
                <a:solidFill>
                  <a:srgbClr val="000000"/>
                </a:solidFill>
              </a:rPr>
              <a:t> rates range from 29%-50%</a:t>
            </a:r>
            <a:endParaRPr sz="1500">
              <a:solidFill>
                <a:srgbClr val="000000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○"/>
            </a:pPr>
            <a:r>
              <a:rPr lang="en" sz="1500">
                <a:solidFill>
                  <a:srgbClr val="000000"/>
                </a:solidFill>
              </a:rPr>
              <a:t>10%-20% of homeless individuals had dual </a:t>
            </a:r>
            <a:r>
              <a:rPr lang="en" sz="1500">
                <a:solidFill>
                  <a:srgbClr val="000000"/>
                </a:solidFill>
              </a:rPr>
              <a:t>diagnosis</a:t>
            </a:r>
            <a:r>
              <a:rPr lang="en" sz="1500">
                <a:solidFill>
                  <a:srgbClr val="000000"/>
                </a:solidFill>
              </a:rPr>
              <a:t> of </a:t>
            </a:r>
            <a:r>
              <a:rPr lang="en" sz="1500">
                <a:solidFill>
                  <a:srgbClr val="000000"/>
                </a:solidFill>
              </a:rPr>
              <a:t>mental</a:t>
            </a:r>
            <a:r>
              <a:rPr lang="en" sz="1500">
                <a:solidFill>
                  <a:srgbClr val="000000"/>
                </a:solidFill>
              </a:rPr>
              <a:t> disorders and </a:t>
            </a:r>
            <a:r>
              <a:rPr lang="en" sz="1500">
                <a:solidFill>
                  <a:srgbClr val="000000"/>
                </a:solidFill>
              </a:rPr>
              <a:t>substance</a:t>
            </a:r>
            <a:r>
              <a:rPr lang="en" sz="1500">
                <a:solidFill>
                  <a:srgbClr val="000000"/>
                </a:solidFill>
              </a:rPr>
              <a:t> abuse</a:t>
            </a:r>
            <a:endParaRPr sz="1500">
              <a:solidFill>
                <a:srgbClr val="000000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○"/>
            </a:pPr>
            <a:r>
              <a:rPr lang="en" sz="1500">
                <a:solidFill>
                  <a:srgbClr val="000000"/>
                </a:solidFill>
              </a:rPr>
              <a:t>72% of homeless </a:t>
            </a:r>
            <a:r>
              <a:rPr lang="en" sz="1500">
                <a:solidFill>
                  <a:srgbClr val="000000"/>
                </a:solidFill>
              </a:rPr>
              <a:t>individuals</a:t>
            </a:r>
            <a:r>
              <a:rPr lang="en" sz="1500">
                <a:solidFill>
                  <a:srgbClr val="000000"/>
                </a:solidFill>
              </a:rPr>
              <a:t> are </a:t>
            </a:r>
            <a:r>
              <a:rPr lang="en" sz="1500">
                <a:solidFill>
                  <a:srgbClr val="000000"/>
                </a:solidFill>
              </a:rPr>
              <a:t>affected</a:t>
            </a:r>
            <a:r>
              <a:rPr lang="en" sz="1500">
                <a:solidFill>
                  <a:srgbClr val="000000"/>
                </a:solidFill>
              </a:rPr>
              <a:t> by the use of heroin and cocaine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Alcohol abuse/dependency is a major factor creating homelessness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Experienced</a:t>
            </a:r>
            <a:r>
              <a:rPr lang="en" sz="1500">
                <a:solidFill>
                  <a:srgbClr val="000000"/>
                </a:solidFill>
              </a:rPr>
              <a:t> more than 5 years report have rates </a:t>
            </a:r>
            <a:r>
              <a:rPr lang="en" sz="1500">
                <a:solidFill>
                  <a:srgbClr val="000000"/>
                </a:solidFill>
              </a:rPr>
              <a:t>of</a:t>
            </a:r>
            <a:r>
              <a:rPr lang="en" sz="1500">
                <a:solidFill>
                  <a:srgbClr val="000000"/>
                </a:solidFill>
              </a:rPr>
              <a:t> alcohol abuse and drug abuse</a:t>
            </a:r>
            <a:endParaRPr sz="15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</a:endParaRPr>
          </a:p>
        </p:txBody>
      </p:sp>
      <p:sp>
        <p:nvSpPr>
          <p:cNvPr id="110" name="Google Shape;110;p20"/>
          <p:cNvSpPr txBox="1"/>
          <p:nvPr>
            <p:ph idx="2" type="body"/>
          </p:nvPr>
        </p:nvSpPr>
        <p:spPr>
          <a:xfrm>
            <a:off x="4650575" y="1435900"/>
            <a:ext cx="4329000" cy="3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Yonder</a:t>
            </a:r>
            <a:r>
              <a:rPr lang="en" sz="1500">
                <a:solidFill>
                  <a:srgbClr val="000000"/>
                </a:solidFill>
              </a:rPr>
              <a:t> women were more likely to </a:t>
            </a:r>
            <a:r>
              <a:rPr lang="en" sz="1500">
                <a:solidFill>
                  <a:srgbClr val="000000"/>
                </a:solidFill>
              </a:rPr>
              <a:t>experience</a:t>
            </a:r>
            <a:r>
              <a:rPr lang="en" sz="1500">
                <a:solidFill>
                  <a:srgbClr val="000000"/>
                </a:solidFill>
              </a:rPr>
              <a:t> alcohol problems than older women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Drinking </a:t>
            </a:r>
            <a:r>
              <a:rPr lang="en" sz="1500">
                <a:solidFill>
                  <a:srgbClr val="000000"/>
                </a:solidFill>
              </a:rPr>
              <a:t>associated</a:t>
            </a:r>
            <a:r>
              <a:rPr lang="en" sz="1500">
                <a:solidFill>
                  <a:srgbClr val="000000"/>
                </a:solidFill>
              </a:rPr>
              <a:t> problems increase the risk of homelessness and reduce the </a:t>
            </a:r>
            <a:r>
              <a:rPr lang="en" sz="1500">
                <a:solidFill>
                  <a:srgbClr val="000000"/>
                </a:solidFill>
              </a:rPr>
              <a:t>protection</a:t>
            </a:r>
            <a:r>
              <a:rPr lang="en" sz="1500">
                <a:solidFill>
                  <a:srgbClr val="000000"/>
                </a:solidFill>
              </a:rPr>
              <a:t> </a:t>
            </a:r>
            <a:r>
              <a:rPr lang="en" sz="1500">
                <a:solidFill>
                  <a:srgbClr val="000000"/>
                </a:solidFill>
              </a:rPr>
              <a:t>given</a:t>
            </a:r>
            <a:r>
              <a:rPr lang="en" sz="1500">
                <a:solidFill>
                  <a:srgbClr val="000000"/>
                </a:solidFill>
              </a:rPr>
              <a:t> by social networks</a:t>
            </a:r>
            <a:endParaRPr sz="1500">
              <a:solidFill>
                <a:srgbClr val="000000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○"/>
            </a:pPr>
            <a:r>
              <a:rPr lang="en" sz="1500">
                <a:solidFill>
                  <a:srgbClr val="000000"/>
                </a:solidFill>
              </a:rPr>
              <a:t>Causing to the </a:t>
            </a:r>
            <a:r>
              <a:rPr lang="en" sz="1500">
                <a:solidFill>
                  <a:srgbClr val="000000"/>
                </a:solidFill>
              </a:rPr>
              <a:t>stimulation</a:t>
            </a:r>
            <a:r>
              <a:rPr lang="en" sz="1500">
                <a:solidFill>
                  <a:srgbClr val="000000"/>
                </a:solidFill>
              </a:rPr>
              <a:t> of complicated </a:t>
            </a:r>
            <a:r>
              <a:rPr lang="en" sz="1500">
                <a:solidFill>
                  <a:srgbClr val="000000"/>
                </a:solidFill>
              </a:rPr>
              <a:t>health</a:t>
            </a:r>
            <a:r>
              <a:rPr lang="en" sz="1500">
                <a:solidFill>
                  <a:srgbClr val="000000"/>
                </a:solidFill>
              </a:rPr>
              <a:t> </a:t>
            </a:r>
            <a:r>
              <a:rPr lang="en" sz="1500">
                <a:solidFill>
                  <a:srgbClr val="000000"/>
                </a:solidFill>
              </a:rPr>
              <a:t>problems</a:t>
            </a:r>
            <a:endParaRPr sz="1500">
              <a:solidFill>
                <a:srgbClr val="000000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○"/>
            </a:pPr>
            <a:r>
              <a:rPr lang="en" sz="1500">
                <a:solidFill>
                  <a:srgbClr val="000000"/>
                </a:solidFill>
              </a:rPr>
              <a:t>Among those with comorbid mental disorders, alcohol use was slightly greater</a:t>
            </a:r>
            <a:endParaRPr sz="15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Substance Abuse &amp; Schizophrenia</a:t>
            </a:r>
            <a:endParaRPr/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311725" y="1505700"/>
            <a:ext cx="4146000" cy="33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Half of the homeless community with schizophrenia might suffer from comorbid of substance abuse </a:t>
            </a:r>
            <a:endParaRPr sz="1500">
              <a:solidFill>
                <a:srgbClr val="000000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○"/>
            </a:pPr>
            <a:r>
              <a:rPr lang="en" sz="1500">
                <a:solidFill>
                  <a:srgbClr val="000000"/>
                </a:solidFill>
              </a:rPr>
              <a:t>Assocaited with a variety of factors: homlessness, violence, poor treatment compliance, medical problems, suicide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Those with high </a:t>
            </a:r>
            <a:r>
              <a:rPr lang="en" sz="1500">
                <a:solidFill>
                  <a:srgbClr val="000000"/>
                </a:solidFill>
              </a:rPr>
              <a:t>symptoms</a:t>
            </a:r>
            <a:r>
              <a:rPr lang="en" sz="1500">
                <a:solidFill>
                  <a:srgbClr val="000000"/>
                </a:solidFill>
              </a:rPr>
              <a:t> </a:t>
            </a:r>
            <a:r>
              <a:rPr lang="en" sz="1500">
                <a:solidFill>
                  <a:srgbClr val="000000"/>
                </a:solidFill>
              </a:rPr>
              <a:t>have</a:t>
            </a:r>
            <a:r>
              <a:rPr lang="en" sz="1500">
                <a:solidFill>
                  <a:srgbClr val="000000"/>
                </a:solidFill>
              </a:rPr>
              <a:t> a higher risk of p</a:t>
            </a:r>
            <a:r>
              <a:rPr lang="en" sz="1500">
                <a:solidFill>
                  <a:srgbClr val="000000"/>
                </a:solidFill>
              </a:rPr>
              <a:t>rehospitalization</a:t>
            </a:r>
            <a:r>
              <a:rPr lang="en" sz="1500">
                <a:solidFill>
                  <a:srgbClr val="000000"/>
                </a:solidFill>
              </a:rPr>
              <a:t> homelessness than those with low symptoms</a:t>
            </a:r>
            <a:endParaRPr sz="1500">
              <a:solidFill>
                <a:srgbClr val="000000"/>
              </a:solidFill>
            </a:endParaRPr>
          </a:p>
        </p:txBody>
      </p:sp>
      <p:sp>
        <p:nvSpPr>
          <p:cNvPr id="117" name="Google Shape;117;p21"/>
          <p:cNvSpPr txBox="1"/>
          <p:nvPr>
            <p:ph idx="2" type="body"/>
          </p:nvPr>
        </p:nvSpPr>
        <p:spPr>
          <a:xfrm>
            <a:off x="4686275" y="1505700"/>
            <a:ext cx="4146000" cy="33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Women </a:t>
            </a:r>
            <a:r>
              <a:rPr lang="en" sz="1500">
                <a:solidFill>
                  <a:srgbClr val="000000"/>
                </a:solidFill>
              </a:rPr>
              <a:t>experiencing</a:t>
            </a:r>
            <a:r>
              <a:rPr lang="en" sz="1500">
                <a:solidFill>
                  <a:srgbClr val="000000"/>
                </a:solidFill>
              </a:rPr>
              <a:t> homelessnes showed higher rates of </a:t>
            </a:r>
            <a:r>
              <a:rPr lang="en" sz="1500">
                <a:solidFill>
                  <a:srgbClr val="000000"/>
                </a:solidFill>
              </a:rPr>
              <a:t>positive</a:t>
            </a:r>
            <a:r>
              <a:rPr lang="en" sz="1500">
                <a:solidFill>
                  <a:srgbClr val="000000"/>
                </a:solidFill>
              </a:rPr>
              <a:t> symptoms, current diagnosis of drug abuses, and </a:t>
            </a:r>
            <a:r>
              <a:rPr lang="en" sz="1500">
                <a:solidFill>
                  <a:srgbClr val="000000"/>
                </a:solidFill>
              </a:rPr>
              <a:t>antisocial</a:t>
            </a:r>
            <a:r>
              <a:rPr lang="en" sz="1500">
                <a:solidFill>
                  <a:srgbClr val="000000"/>
                </a:solidFill>
              </a:rPr>
              <a:t> </a:t>
            </a:r>
            <a:r>
              <a:rPr lang="en" sz="1500">
                <a:solidFill>
                  <a:srgbClr val="000000"/>
                </a:solidFill>
              </a:rPr>
              <a:t>personality</a:t>
            </a:r>
            <a:r>
              <a:rPr lang="en" sz="1500">
                <a:solidFill>
                  <a:srgbClr val="000000"/>
                </a:solidFill>
              </a:rPr>
              <a:t> disorder</a:t>
            </a:r>
            <a:endParaRPr sz="1500">
              <a:solidFill>
                <a:srgbClr val="000000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○"/>
            </a:pPr>
            <a:r>
              <a:rPr lang="en" sz="1500">
                <a:solidFill>
                  <a:srgbClr val="000000"/>
                </a:solidFill>
              </a:rPr>
              <a:t>Less adequate family support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Homeless men who </a:t>
            </a:r>
            <a:r>
              <a:rPr lang="en" sz="1500">
                <a:solidFill>
                  <a:srgbClr val="000000"/>
                </a:solidFill>
              </a:rPr>
              <a:t>experienced</a:t>
            </a:r>
            <a:r>
              <a:rPr lang="en" sz="1500">
                <a:solidFill>
                  <a:srgbClr val="000000"/>
                </a:solidFill>
              </a:rPr>
              <a:t> schizophrenia meet the criteria for antisocial </a:t>
            </a:r>
            <a:r>
              <a:rPr lang="en" sz="1500">
                <a:solidFill>
                  <a:srgbClr val="000000"/>
                </a:solidFill>
              </a:rPr>
              <a:t>personality</a:t>
            </a:r>
            <a:r>
              <a:rPr lang="en" sz="1500">
                <a:solidFill>
                  <a:srgbClr val="000000"/>
                </a:solidFill>
              </a:rPr>
              <a:t> order</a:t>
            </a:r>
            <a:endParaRPr sz="15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30130B1017E94FBF63D599AB8016D2" ma:contentTypeVersion="13" ma:contentTypeDescription="Create a new document." ma:contentTypeScope="" ma:versionID="2c8ca24808dbf00d0308d701fa24211f">
  <xsd:schema xmlns:xsd="http://www.w3.org/2001/XMLSchema" xmlns:xs="http://www.w3.org/2001/XMLSchema" xmlns:p="http://schemas.microsoft.com/office/2006/metadata/properties" xmlns:ns2="f2841566-2463-47bf-8277-a734fa68b133" xmlns:ns3="805e3cca-c369-433f-9a95-79b72a0f86bd" targetNamespace="http://schemas.microsoft.com/office/2006/metadata/properties" ma:root="true" ma:fieldsID="d75951ca752d4b5df1fd898236959e68" ns2:_="" ns3:_="">
    <xsd:import namespace="f2841566-2463-47bf-8277-a734fa68b133"/>
    <xsd:import namespace="805e3cca-c369-433f-9a95-79b72a0f86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841566-2463-47bf-8277-a734fa68b1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5e3cca-c369-433f-9a95-79b72a0f86b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48B66FD-5900-4DB9-B2BC-6C71DB7C6B01}"/>
</file>

<file path=customXml/itemProps2.xml><?xml version="1.0" encoding="utf-8"?>
<ds:datastoreItem xmlns:ds="http://schemas.openxmlformats.org/officeDocument/2006/customXml" ds:itemID="{58E9119C-A037-4557-BB8A-37C01D29C4B6}"/>
</file>

<file path=customXml/itemProps3.xml><?xml version="1.0" encoding="utf-8"?>
<ds:datastoreItem xmlns:ds="http://schemas.openxmlformats.org/officeDocument/2006/customXml" ds:itemID="{45BD0FFE-7C23-465E-B05A-588105A406E1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0x0101009930130B1017E94FBF63D599AB8016D2</vt:lpwstr>
  </property>
</Properties>
</file>