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Roboto"/>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oboto-regular.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customXml" Target="../customXml/item1.xml"/><Relationship Id="rId25" Type="http://schemas.openxmlformats.org/officeDocument/2006/relationships/font" Target="fonts/Raleway-boldItalic.fntdata"/><Relationship Id="rId7" Type="http://schemas.openxmlformats.org/officeDocument/2006/relationships/slide" Target="slides/slide2.xml"/><Relationship Id="rId33" Type="http://schemas.openxmlformats.org/officeDocument/2006/relationships/font" Target="fonts/Lato-boldItalic.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Roboto-boldItalic.fntdata"/><Relationship Id="rId16" Type="http://schemas.openxmlformats.org/officeDocument/2006/relationships/slide" Target="slides/slide11.xml"/><Relationship Id="rId24" Type="http://schemas.openxmlformats.org/officeDocument/2006/relationships/font" Target="fonts/Raleway-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Lato-italic.fntdata"/><Relationship Id="rId23" Type="http://schemas.openxmlformats.org/officeDocument/2006/relationships/font" Target="fonts/Raleway-bold.fntdata"/><Relationship Id="rId28" Type="http://schemas.openxmlformats.org/officeDocument/2006/relationships/font" Target="fonts/Roboto-italic.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3.xml"/><Relationship Id="rId31" Type="http://schemas.openxmlformats.org/officeDocument/2006/relationships/font" Target="fonts/Lato-bold.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Raleway-regular.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Roboto-bold.fntdata"/><Relationship Id="rId30" Type="http://schemas.openxmlformats.org/officeDocument/2006/relationships/font" Target="fonts/Lato-regular.fntdata"/><Relationship Id="rId14" Type="http://schemas.openxmlformats.org/officeDocument/2006/relationships/slide" Target="slides/slide9.xml"/><Relationship Id="rId35" Type="http://schemas.openxmlformats.org/officeDocument/2006/relationships/customXml" Target="../customXml/item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 Mario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db292c32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db292c32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Present:Yazmin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f27604872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f27604872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 Mario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27604872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f27604872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 Yazmin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27604872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f27604872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Present:Alexis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2414a5b7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2414a5b7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Present:Yazmin</a:t>
            </a:r>
            <a:endParaRPr>
              <a:solidFill>
                <a:schemeClr val="dk1"/>
              </a:solidFill>
            </a:endParaRPr>
          </a:p>
          <a:p>
            <a:pPr indent="0" lvl="0" marL="0" rtl="0" algn="l">
              <a:spcBef>
                <a:spcPts val="0"/>
              </a:spcBef>
              <a:spcAft>
                <a:spcPts val="0"/>
              </a:spcAft>
              <a:buNone/>
            </a:pPr>
            <a:r>
              <a:rPr lang="en"/>
              <a:t>https://docs.google.com/forms/d/1tQf0mSIj5NB0qWBcIVfwoSDMIrt1XwaS3Ly71njD7D0/edit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b9a0b07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cb9a0b07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Present:Yazmin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b9a0b074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b9a0b074_1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Present:Mario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Present:Mario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Present:Yazmin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Present:Alexis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f2414a5b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f2414a5b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 Mario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f2414a5b7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f2414a5b7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Present:Yazmin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f2414a5b7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f2414a5b7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Present:Alexis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965474a9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965474a9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Present:Yazmin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hyperlink" Target="https://www.health.harvard.edu/blog/is-our-healthcare-system-broken-202107132542" TargetMode="External"/><Relationship Id="rId6" Type="http://schemas.openxmlformats.org/officeDocument/2006/relationships/hyperlink" Target="https://docs.google.com/forms/d/1tQf0mSIj5NB0qWBcIVfwoSDMIrt1XwaS3Ly71njD7D0/ed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google.com/search?gs_ssp=eJzj4tFP1zcsNjCxzDKuiDdgtFI1qLAwsExMMUsxNTY0MTMwNTS1MqiwNDY0skizTDZJNE9KszQy8BJJyklMzlbISE3MKclQyEstKc8vygYA97UVzA&amp;q=black+health+network&amp;oq=black+health+&amp;aqs=chrome.1.69i57j46i175i199i512l2j0i512l3j69i60l2.6129j0j7&amp;sourceid=chrome&amp;ie=UTF-8#" TargetMode="External"/><Relationship Id="rId4" Type="http://schemas.openxmlformats.org/officeDocument/2006/relationships/hyperlink" Target="https://www.google.com/search?gs_ssp=eJzj4tFP1zcsNjCxzDKuiDdgtFI1qLAwsExMMUsxNTY0MTMwNTS1MqiwNDY0skizTDZJNE9KszQy8BJJyklMzlbISE3MKclQyEstKc8vygYA97UVzA&amp;q=black+health+network&amp;oq=black+health+&amp;aqs=chrome.1.69i57j46i175i199i512l2j0i512l3j69i60l2.6129j0j7&amp;sourceid=chrome&amp;ie=UTF-8#" TargetMode="External"/><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90275" y="607100"/>
            <a:ext cx="65304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Healthcare Inequity</a:t>
            </a:r>
            <a:endParaRPr sz="800"/>
          </a:p>
        </p:txBody>
      </p:sp>
      <p:sp>
        <p:nvSpPr>
          <p:cNvPr id="73" name="Google Shape;73;p13"/>
          <p:cNvSpPr txBox="1"/>
          <p:nvPr>
            <p:ph idx="1" type="subTitle"/>
          </p:nvPr>
        </p:nvSpPr>
        <p:spPr>
          <a:xfrm>
            <a:off x="2390275" y="3802725"/>
            <a:ext cx="6331500" cy="87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400"/>
              <a:t>Alexis, Jaelyn, Mario, Valeria, Yazmin</a:t>
            </a:r>
            <a:endParaRPr b="1" sz="2400"/>
          </a:p>
        </p:txBody>
      </p:sp>
      <p:pic>
        <p:nvPicPr>
          <p:cNvPr descr="United States: Health Inequalities are Worsening | Political Science |  University of Colorado Boulder" id="74" name="Google Shape;74;p13"/>
          <p:cNvPicPr preferRelativeResize="0"/>
          <p:nvPr/>
        </p:nvPicPr>
        <p:blipFill>
          <a:blip r:embed="rId3">
            <a:alphaModFix/>
          </a:blip>
          <a:stretch>
            <a:fillRect/>
          </a:stretch>
        </p:blipFill>
        <p:spPr>
          <a:xfrm>
            <a:off x="3162150" y="1387000"/>
            <a:ext cx="4787750" cy="2800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265500" y="204075"/>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Health Access California</a:t>
            </a:r>
            <a:endParaRPr sz="3500"/>
          </a:p>
        </p:txBody>
      </p:sp>
      <p:sp>
        <p:nvSpPr>
          <p:cNvPr id="141" name="Google Shape;141;p22"/>
          <p:cNvSpPr txBox="1"/>
          <p:nvPr>
            <p:ph idx="1" type="subTitle"/>
          </p:nvPr>
        </p:nvSpPr>
        <p:spPr>
          <a:xfrm>
            <a:off x="265500" y="1522275"/>
            <a:ext cx="4045200" cy="32397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a:t>An advocacy coalition that creates a voice for Californian’s in need of health access</a:t>
            </a:r>
            <a:endParaRPr/>
          </a:p>
          <a:p>
            <a:pPr indent="-361950" lvl="0" marL="457200" rtl="0" algn="l">
              <a:spcBef>
                <a:spcPts val="0"/>
              </a:spcBef>
              <a:spcAft>
                <a:spcPts val="0"/>
              </a:spcAft>
              <a:buSzPts val="2100"/>
              <a:buChar char="●"/>
            </a:pPr>
            <a:r>
              <a:rPr lang="en"/>
              <a:t>Their goal is to preserve protect and expand health access by implementing and improving the affordable care act</a:t>
            </a:r>
            <a:endParaRPr/>
          </a:p>
        </p:txBody>
      </p:sp>
      <p:sp>
        <p:nvSpPr>
          <p:cNvPr id="142" name="Google Shape;142;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143" name="Google Shape;143;p22"/>
          <p:cNvPicPr preferRelativeResize="0"/>
          <p:nvPr/>
        </p:nvPicPr>
        <p:blipFill>
          <a:blip r:embed="rId3">
            <a:alphaModFix/>
          </a:blip>
          <a:stretch>
            <a:fillRect/>
          </a:stretch>
        </p:blipFill>
        <p:spPr>
          <a:xfrm>
            <a:off x="4572000" y="784418"/>
            <a:ext cx="4572000" cy="37490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265500" y="300525"/>
            <a:ext cx="4045200" cy="105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One Community Health</a:t>
            </a:r>
            <a:endParaRPr/>
          </a:p>
        </p:txBody>
      </p:sp>
      <p:sp>
        <p:nvSpPr>
          <p:cNvPr id="149" name="Google Shape;149;p23"/>
          <p:cNvSpPr txBox="1"/>
          <p:nvPr>
            <p:ph idx="1" type="subTitle"/>
          </p:nvPr>
        </p:nvSpPr>
        <p:spPr>
          <a:xfrm>
            <a:off x="265500" y="1352326"/>
            <a:ext cx="4045200" cy="2728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a:t>A nonprofit health center catered to folks in the Sacramento area regardless of </a:t>
            </a:r>
            <a:r>
              <a:rPr lang="en"/>
              <a:t>age, gender, ethnicity, orientation, or ability to pay.</a:t>
            </a:r>
            <a:endParaRPr/>
          </a:p>
          <a:p>
            <a:pPr indent="-361950" lvl="0" marL="457200" rtl="0" algn="l">
              <a:spcBef>
                <a:spcPts val="0"/>
              </a:spcBef>
              <a:spcAft>
                <a:spcPts val="0"/>
              </a:spcAft>
              <a:buSzPts val="2100"/>
              <a:buChar char="●"/>
            </a:pPr>
            <a:r>
              <a:rPr lang="en"/>
              <a:t>Their goal is to increase healthcare access in their community</a:t>
            </a:r>
            <a:endParaRPr/>
          </a:p>
        </p:txBody>
      </p:sp>
      <p:sp>
        <p:nvSpPr>
          <p:cNvPr id="150" name="Google Shape;150;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151" name="Google Shape;151;p23"/>
          <p:cNvPicPr preferRelativeResize="0"/>
          <p:nvPr/>
        </p:nvPicPr>
        <p:blipFill>
          <a:blip r:embed="rId3">
            <a:alphaModFix/>
          </a:blip>
          <a:stretch>
            <a:fillRect/>
          </a:stretch>
        </p:blipFill>
        <p:spPr>
          <a:xfrm>
            <a:off x="4810211" y="588598"/>
            <a:ext cx="3966300" cy="3966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196150" y="149050"/>
            <a:ext cx="4045200" cy="131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California Black Health Network </a:t>
            </a:r>
            <a:endParaRPr/>
          </a:p>
        </p:txBody>
      </p:sp>
      <p:sp>
        <p:nvSpPr>
          <p:cNvPr id="157" name="Google Shape;157;p24"/>
          <p:cNvSpPr txBox="1"/>
          <p:nvPr>
            <p:ph idx="1" type="subTitle"/>
          </p:nvPr>
        </p:nvSpPr>
        <p:spPr>
          <a:xfrm>
            <a:off x="265500" y="1467250"/>
            <a:ext cx="4149900" cy="3017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333333"/>
              </a:buClr>
              <a:buSzPts val="2100"/>
              <a:buChar char="●"/>
            </a:pPr>
            <a:r>
              <a:rPr i="1" lang="en">
                <a:solidFill>
                  <a:srgbClr val="333333"/>
                </a:solidFill>
              </a:rPr>
              <a:t>“CBHN conducts outreach, education, and advocacy to achieve health equity for Black Californians through the lens of understanding critical issues that lie at the intersection of racial justice, social justice, and environmental justice.”</a:t>
            </a:r>
            <a:endParaRPr i="1">
              <a:solidFill>
                <a:srgbClr val="333333"/>
              </a:solidFill>
            </a:endParaRPr>
          </a:p>
        </p:txBody>
      </p:sp>
      <p:sp>
        <p:nvSpPr>
          <p:cNvPr id="158" name="Google Shape;158;p2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159" name="Google Shape;159;p24"/>
          <p:cNvPicPr preferRelativeResize="0"/>
          <p:nvPr/>
        </p:nvPicPr>
        <p:blipFill rotWithShape="1">
          <a:blip r:embed="rId3">
            <a:alphaModFix/>
          </a:blip>
          <a:srcRect b="0" l="7022" r="7331" t="0"/>
          <a:stretch/>
        </p:blipFill>
        <p:spPr>
          <a:xfrm>
            <a:off x="4654249" y="724200"/>
            <a:ext cx="4407551" cy="369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265500" y="264625"/>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Health Education Council</a:t>
            </a:r>
            <a:endParaRPr/>
          </a:p>
        </p:txBody>
      </p:sp>
      <p:sp>
        <p:nvSpPr>
          <p:cNvPr id="165" name="Google Shape;165;p25"/>
          <p:cNvSpPr txBox="1"/>
          <p:nvPr>
            <p:ph idx="1" type="subTitle"/>
          </p:nvPr>
        </p:nvSpPr>
        <p:spPr>
          <a:xfrm>
            <a:off x="265500" y="1582824"/>
            <a:ext cx="4045200" cy="3190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333333"/>
              </a:buClr>
              <a:buSzPts val="2100"/>
              <a:buChar char="●"/>
            </a:pPr>
            <a:r>
              <a:rPr lang="en">
                <a:solidFill>
                  <a:srgbClr val="333333"/>
                </a:solidFill>
                <a:highlight>
                  <a:srgbClr val="FFFFFF"/>
                </a:highlight>
              </a:rPr>
              <a:t>The mission of the Health Education Council is: “</a:t>
            </a:r>
            <a:r>
              <a:rPr i="1" lang="en">
                <a:solidFill>
                  <a:srgbClr val="333333"/>
                </a:solidFill>
                <a:highlight>
                  <a:srgbClr val="FFFFFF"/>
                </a:highlight>
              </a:rPr>
              <a:t>to cultivate health and well-being in </a:t>
            </a:r>
            <a:r>
              <a:rPr i="1" lang="en">
                <a:solidFill>
                  <a:srgbClr val="333333"/>
                </a:solidFill>
                <a:highlight>
                  <a:srgbClr val="FFFFFF"/>
                </a:highlight>
              </a:rPr>
              <a:t>underserved</a:t>
            </a:r>
            <a:r>
              <a:rPr i="1" lang="en">
                <a:solidFill>
                  <a:srgbClr val="333333"/>
                </a:solidFill>
                <a:highlight>
                  <a:srgbClr val="FFFFFF"/>
                </a:highlight>
              </a:rPr>
              <a:t> communities by leveraging the power of collaboration”</a:t>
            </a:r>
            <a:endParaRPr i="1">
              <a:solidFill>
                <a:srgbClr val="333333"/>
              </a:solidFill>
            </a:endParaRPr>
          </a:p>
        </p:txBody>
      </p:sp>
      <p:pic>
        <p:nvPicPr>
          <p:cNvPr id="166" name="Google Shape;166;p25"/>
          <p:cNvPicPr preferRelativeResize="0"/>
          <p:nvPr/>
        </p:nvPicPr>
        <p:blipFill>
          <a:blip r:embed="rId3">
            <a:alphaModFix/>
          </a:blip>
          <a:stretch>
            <a:fillRect/>
          </a:stretch>
        </p:blipFill>
        <p:spPr>
          <a:xfrm>
            <a:off x="4629788" y="190500"/>
            <a:ext cx="4467225" cy="476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00000"/>
                </a:solidFill>
              </a:rPr>
              <a:t>Statistics</a:t>
            </a:r>
            <a:endParaRPr sz="3400"/>
          </a:p>
        </p:txBody>
      </p:sp>
      <p:pic>
        <p:nvPicPr>
          <p:cNvPr id="172" name="Google Shape;172;p26"/>
          <p:cNvPicPr preferRelativeResize="0"/>
          <p:nvPr/>
        </p:nvPicPr>
        <p:blipFill rotWithShape="1">
          <a:blip r:embed="rId3">
            <a:alphaModFix/>
          </a:blip>
          <a:srcRect b="27997" l="691" r="31465" t="15463"/>
          <a:stretch/>
        </p:blipFill>
        <p:spPr>
          <a:xfrm>
            <a:off x="992125" y="1238475"/>
            <a:ext cx="7159749" cy="33547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261750" y="548025"/>
            <a:ext cx="8620500" cy="10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people are saying</a:t>
            </a:r>
            <a:endParaRPr sz="1400"/>
          </a:p>
        </p:txBody>
      </p:sp>
      <p:sp>
        <p:nvSpPr>
          <p:cNvPr id="178" name="Google Shape;178;p27"/>
          <p:cNvSpPr/>
          <p:nvPr/>
        </p:nvSpPr>
        <p:spPr>
          <a:xfrm>
            <a:off x="371775" y="1988900"/>
            <a:ext cx="2629500" cy="2244900"/>
          </a:xfrm>
          <a:prstGeom prst="wedgeRectCallout">
            <a:avLst>
              <a:gd fmla="val -20833" name="adj1"/>
              <a:gd fmla="val 625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3210432" y="1988900"/>
            <a:ext cx="2629500" cy="2244900"/>
          </a:xfrm>
          <a:prstGeom prst="wedgeRect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6049089" y="1988900"/>
            <a:ext cx="2629500" cy="2244900"/>
          </a:xfrm>
          <a:prstGeom prst="wedgeRectCallout">
            <a:avLst>
              <a:gd fmla="val -20833" name="adj1"/>
              <a:gd fmla="val 625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txBox="1"/>
          <p:nvPr>
            <p:ph type="title"/>
          </p:nvPr>
        </p:nvSpPr>
        <p:spPr>
          <a:xfrm>
            <a:off x="6125275" y="2061900"/>
            <a:ext cx="2481600" cy="2172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300">
                <a:solidFill>
                  <a:srgbClr val="202124"/>
                </a:solidFill>
                <a:latin typeface="Roboto"/>
                <a:ea typeface="Roboto"/>
                <a:cs typeface="Roboto"/>
                <a:sym typeface="Roboto"/>
              </a:rPr>
              <a:t>“I feel like a majority of the time having medication prescribed for anxiety or things like ADHD are not available to people who don’t have healthcare” ….” I feel like more access to health care would help solve this problem of people living their lives untreated.”</a:t>
            </a:r>
            <a:endParaRPr sz="1300">
              <a:solidFill>
                <a:schemeClr val="lt1"/>
              </a:solidFill>
            </a:endParaRPr>
          </a:p>
        </p:txBody>
      </p:sp>
      <p:sp>
        <p:nvSpPr>
          <p:cNvPr id="182" name="Google Shape;182;p27"/>
          <p:cNvSpPr txBox="1"/>
          <p:nvPr>
            <p:ph type="title"/>
          </p:nvPr>
        </p:nvSpPr>
        <p:spPr>
          <a:xfrm>
            <a:off x="447975" y="2061900"/>
            <a:ext cx="2481600" cy="200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300">
              <a:solidFill>
                <a:srgbClr val="202124"/>
              </a:solidFill>
              <a:latin typeface="Roboto"/>
              <a:ea typeface="Roboto"/>
              <a:cs typeface="Roboto"/>
              <a:sym typeface="Roboto"/>
            </a:endParaRPr>
          </a:p>
          <a:p>
            <a:pPr indent="0" lvl="0" marL="0" rtl="0" algn="ctr">
              <a:spcBef>
                <a:spcPts val="1200"/>
              </a:spcBef>
              <a:spcAft>
                <a:spcPts val="0"/>
              </a:spcAft>
              <a:buNone/>
            </a:pPr>
            <a:r>
              <a:rPr lang="en" sz="1300">
                <a:solidFill>
                  <a:srgbClr val="202124"/>
                </a:solidFill>
                <a:latin typeface="Roboto"/>
                <a:ea typeface="Roboto"/>
                <a:cs typeface="Roboto"/>
                <a:sym typeface="Roboto"/>
              </a:rPr>
              <a:t>“</a:t>
            </a:r>
            <a:r>
              <a:rPr lang="en" sz="1300">
                <a:solidFill>
                  <a:srgbClr val="202124"/>
                </a:solidFill>
                <a:latin typeface="Roboto"/>
                <a:ea typeface="Roboto"/>
                <a:cs typeface="Roboto"/>
                <a:sym typeface="Roboto"/>
              </a:rPr>
              <a:t>The price can be a bit much for individuals, which can make them restrain themselves from getting the help that their hoping for.”</a:t>
            </a:r>
            <a:endParaRPr sz="1300">
              <a:solidFill>
                <a:schemeClr val="lt1"/>
              </a:solidFill>
            </a:endParaRPr>
          </a:p>
          <a:p>
            <a:pPr indent="0" lvl="0" marL="0" rtl="0" algn="l">
              <a:spcBef>
                <a:spcPts val="1200"/>
              </a:spcBef>
              <a:spcAft>
                <a:spcPts val="1200"/>
              </a:spcAft>
              <a:buNone/>
            </a:pPr>
            <a:r>
              <a:t/>
            </a:r>
            <a:endParaRPr sz="1400">
              <a:solidFill>
                <a:schemeClr val="lt1"/>
              </a:solidFill>
            </a:endParaRPr>
          </a:p>
        </p:txBody>
      </p:sp>
      <p:sp>
        <p:nvSpPr>
          <p:cNvPr id="183" name="Google Shape;183;p27"/>
          <p:cNvSpPr txBox="1"/>
          <p:nvPr>
            <p:ph type="title"/>
          </p:nvPr>
        </p:nvSpPr>
        <p:spPr>
          <a:xfrm>
            <a:off x="3286625" y="2061900"/>
            <a:ext cx="2481600" cy="200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300">
              <a:solidFill>
                <a:srgbClr val="202124"/>
              </a:solidFill>
              <a:latin typeface="Roboto"/>
              <a:ea typeface="Roboto"/>
              <a:cs typeface="Roboto"/>
              <a:sym typeface="Roboto"/>
            </a:endParaRPr>
          </a:p>
          <a:p>
            <a:pPr indent="0" lvl="0" marL="0" rtl="0" algn="ctr">
              <a:spcBef>
                <a:spcPts val="1200"/>
              </a:spcBef>
              <a:spcAft>
                <a:spcPts val="1200"/>
              </a:spcAft>
              <a:buNone/>
            </a:pPr>
            <a:r>
              <a:rPr lang="en" sz="1300">
                <a:solidFill>
                  <a:srgbClr val="202124"/>
                </a:solidFill>
                <a:latin typeface="Roboto"/>
                <a:ea typeface="Roboto"/>
                <a:cs typeface="Roboto"/>
                <a:sym typeface="Roboto"/>
              </a:rPr>
              <a:t>“There are many options to receive mental health help but they cost a lot so healthcare does affect if one gets help or not.”</a:t>
            </a:r>
            <a:endParaRPr sz="13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pic>
        <p:nvPicPr>
          <p:cNvPr id="188" name="Google Shape;188;p28"/>
          <p:cNvPicPr preferRelativeResize="0"/>
          <p:nvPr/>
        </p:nvPicPr>
        <p:blipFill>
          <a:blip r:embed="rId3">
            <a:alphaModFix/>
          </a:blip>
          <a:stretch>
            <a:fillRect/>
          </a:stretch>
        </p:blipFill>
        <p:spPr>
          <a:xfrm>
            <a:off x="1857725" y="162725"/>
            <a:ext cx="5661651" cy="4818049"/>
          </a:xfrm>
          <a:prstGeom prst="rect">
            <a:avLst/>
          </a:prstGeom>
          <a:noFill/>
          <a:ln>
            <a:noFill/>
          </a:ln>
        </p:spPr>
      </p:pic>
      <p:pic>
        <p:nvPicPr>
          <p:cNvPr descr="Piece of duct tape sticking a note to the slide" id="189" name="Google Shape;189;p28"/>
          <p:cNvPicPr preferRelativeResize="0"/>
          <p:nvPr/>
        </p:nvPicPr>
        <p:blipFill rotWithShape="1">
          <a:blip r:embed="rId4">
            <a:alphaModFix/>
          </a:blip>
          <a:srcRect b="10011" l="9244" r="2118" t="5926"/>
          <a:stretch/>
        </p:blipFill>
        <p:spPr>
          <a:xfrm>
            <a:off x="3536000" y="209000"/>
            <a:ext cx="2071999" cy="736050"/>
          </a:xfrm>
          <a:prstGeom prst="rect">
            <a:avLst/>
          </a:prstGeom>
          <a:noFill/>
          <a:ln>
            <a:noFill/>
          </a:ln>
        </p:spPr>
      </p:pic>
      <p:sp>
        <p:nvSpPr>
          <p:cNvPr id="190" name="Google Shape;190;p28"/>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References</a:t>
            </a:r>
            <a:endParaRPr b="1" sz="3000">
              <a:solidFill>
                <a:schemeClr val="lt2"/>
              </a:solidFill>
              <a:latin typeface="Raleway"/>
              <a:ea typeface="Raleway"/>
              <a:cs typeface="Raleway"/>
              <a:sym typeface="Raleway"/>
            </a:endParaRPr>
          </a:p>
        </p:txBody>
      </p:sp>
      <p:sp>
        <p:nvSpPr>
          <p:cNvPr id="191" name="Google Shape;191;p28"/>
          <p:cNvSpPr txBox="1"/>
          <p:nvPr>
            <p:ph idx="4294967295" type="body"/>
          </p:nvPr>
        </p:nvSpPr>
        <p:spPr>
          <a:xfrm>
            <a:off x="2855550" y="1144275"/>
            <a:ext cx="3432900" cy="34446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SzPts val="1100"/>
              <a:buFont typeface="Arial"/>
              <a:buChar char="●"/>
            </a:pPr>
            <a:r>
              <a:rPr lang="en" sz="1100">
                <a:latin typeface="Arial"/>
                <a:ea typeface="Arial"/>
                <a:cs typeface="Arial"/>
                <a:sym typeface="Arial"/>
              </a:rPr>
              <a:t>Robert H. Shmerling, M. D. (2021, July 13). </a:t>
            </a:r>
            <a:r>
              <a:rPr i="1" lang="en" sz="1100">
                <a:latin typeface="Arial"/>
                <a:ea typeface="Arial"/>
                <a:cs typeface="Arial"/>
                <a:sym typeface="Arial"/>
              </a:rPr>
              <a:t>Is our healthcare system broken?</a:t>
            </a:r>
            <a:r>
              <a:rPr lang="en" sz="1100">
                <a:latin typeface="Arial"/>
                <a:ea typeface="Arial"/>
                <a:cs typeface="Arial"/>
                <a:sym typeface="Arial"/>
              </a:rPr>
              <a:t> Harvard Health. Retrieved September 21, 2021, from </a:t>
            </a:r>
            <a:r>
              <a:rPr lang="en" sz="1100" u="sng">
                <a:solidFill>
                  <a:schemeClr val="hlink"/>
                </a:solidFill>
                <a:latin typeface="Arial"/>
                <a:ea typeface="Arial"/>
                <a:cs typeface="Arial"/>
                <a:sym typeface="Arial"/>
                <a:hlinkClick r:id="rId5"/>
              </a:rPr>
              <a:t>https://www.health.harvard.edu/blog/is-our-healthcare-system-broken-202107132542</a:t>
            </a:r>
            <a:r>
              <a:rPr lang="en" sz="1100">
                <a:latin typeface="Arial"/>
                <a:ea typeface="Arial"/>
                <a:cs typeface="Arial"/>
                <a:sym typeface="Arial"/>
              </a:rPr>
              <a:t>.</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 sz="1100">
                <a:latin typeface="Arial"/>
                <a:ea typeface="Arial"/>
                <a:cs typeface="Arial"/>
                <a:sym typeface="Arial"/>
              </a:rPr>
              <a:t> </a:t>
            </a:r>
            <a:r>
              <a:rPr lang="en" sz="1100" u="sng">
                <a:solidFill>
                  <a:schemeClr val="hlink"/>
                </a:solidFill>
                <a:latin typeface="Arial"/>
                <a:ea typeface="Arial"/>
                <a:cs typeface="Arial"/>
                <a:sym typeface="Arial"/>
                <a:hlinkClick r:id="rId6"/>
              </a:rPr>
              <a:t>https://docs.google.com/forms/d/1tQf0mSIj5NB0qWBcIVfwoSDMIrt1XwaS3Ly71njD7D0/edit</a:t>
            </a:r>
            <a:endParaRPr sz="1100">
              <a:latin typeface="Arial"/>
              <a:ea typeface="Arial"/>
              <a:cs typeface="Arial"/>
              <a:sym typeface="Arial"/>
            </a:endParaRPr>
          </a:p>
          <a:p>
            <a:pPr indent="-292100" lvl="0" marL="457200" rtl="0" algn="l">
              <a:spcBef>
                <a:spcPts val="0"/>
              </a:spcBef>
              <a:spcAft>
                <a:spcPts val="0"/>
              </a:spcAft>
              <a:buSzPts val="1000"/>
              <a:buFont typeface="Arial"/>
              <a:buChar char="●"/>
            </a:pPr>
            <a:r>
              <a:rPr lang="en" sz="1100">
                <a:solidFill>
                  <a:srgbClr val="212121"/>
                </a:solidFill>
                <a:highlight>
                  <a:srgbClr val="FFFFFF"/>
                </a:highlight>
                <a:latin typeface="Arial"/>
                <a:ea typeface="Arial"/>
                <a:cs typeface="Arial"/>
                <a:sym typeface="Arial"/>
              </a:rPr>
              <a:t>Williams DR, Cooper LA. Reducing Racial Inequities in Health: Using What We Already Know to Take Action. Int J Environ Res Public Health. 2019 Feb 19;16(4):606. doi: 10.3390/ijerph16040606. PMID: 30791452; PMCID: PMC6406315.</a:t>
            </a:r>
            <a:endParaRPr sz="1000">
              <a:latin typeface="Arial"/>
              <a:ea typeface="Arial"/>
              <a:cs typeface="Arial"/>
              <a:sym typeface="Arial"/>
            </a:endParaRPr>
          </a:p>
          <a:p>
            <a:pPr indent="0" lvl="0" marL="0" rtl="0" algn="l">
              <a:spcBef>
                <a:spcPts val="1200"/>
              </a:spcBef>
              <a:spcAft>
                <a:spcPts val="1200"/>
              </a:spcAft>
              <a:buNone/>
            </a:pPr>
            <a:r>
              <a:t/>
            </a:r>
            <a:endParaRPr sz="1200" u="sng">
              <a:solidFill>
                <a:schemeClr val="dk1"/>
              </a:solidFill>
              <a:latin typeface="Raleway"/>
              <a:ea typeface="Raleway"/>
              <a:cs typeface="Raleway"/>
              <a:sym typeface="Raleway"/>
            </a:endParaRPr>
          </a:p>
        </p:txBody>
      </p:sp>
      <p:sp>
        <p:nvSpPr>
          <p:cNvPr id="192" name="Google Shape;192;p28"/>
          <p:cNvSpPr txBox="1"/>
          <p:nvPr/>
        </p:nvSpPr>
        <p:spPr>
          <a:xfrm>
            <a:off x="2855550" y="3495513"/>
            <a:ext cx="2103000" cy="1012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2"/>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4294967295" type="title"/>
          </p:nvPr>
        </p:nvSpPr>
        <p:spPr>
          <a:xfrm>
            <a:off x="30462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Mission Statement</a:t>
            </a:r>
            <a:endParaRPr sz="400"/>
          </a:p>
        </p:txBody>
      </p:sp>
      <p:sp>
        <p:nvSpPr>
          <p:cNvPr id="80" name="Google Shape;80;p14"/>
          <p:cNvSpPr txBox="1"/>
          <p:nvPr>
            <p:ph idx="4294967295" type="title"/>
          </p:nvPr>
        </p:nvSpPr>
        <p:spPr>
          <a:xfrm>
            <a:off x="535775" y="1480150"/>
            <a:ext cx="44229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700">
                <a:latin typeface="Lato"/>
                <a:ea typeface="Lato"/>
                <a:cs typeface="Lato"/>
                <a:sym typeface="Lato"/>
              </a:rPr>
              <a:t>Our goal is to find a way to reduce healthcare inequities in the medical system by providing resources in our community that focus on preventing mental health inequalities.</a:t>
            </a:r>
            <a:endParaRPr sz="1700">
              <a:latin typeface="Lato"/>
              <a:ea typeface="Lato"/>
              <a:cs typeface="Lato"/>
              <a:sym typeface="Lato"/>
            </a:endParaRPr>
          </a:p>
        </p:txBody>
      </p:sp>
      <p:pic>
        <p:nvPicPr>
          <p:cNvPr id="81" name="Google Shape;81;p14"/>
          <p:cNvPicPr preferRelativeResize="0"/>
          <p:nvPr/>
        </p:nvPicPr>
        <p:blipFill rotWithShape="1">
          <a:blip r:embed="rId3">
            <a:alphaModFix/>
          </a:blip>
          <a:srcRect b="3344" l="0" r="0" t="0"/>
          <a:stretch/>
        </p:blipFill>
        <p:spPr>
          <a:xfrm>
            <a:off x="4958575" y="0"/>
            <a:ext cx="4185425" cy="50741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83099" y="712150"/>
            <a:ext cx="86223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Issue at Hand</a:t>
            </a:r>
            <a:r>
              <a:rPr lang="en" sz="800">
                <a:solidFill>
                  <a:schemeClr val="accent5"/>
                </a:solidFill>
              </a:rPr>
              <a:t>(mario)</a:t>
            </a:r>
            <a:endParaRPr sz="800">
              <a:solidFill>
                <a:schemeClr val="accent5"/>
              </a:solidFill>
            </a:endParaRPr>
          </a:p>
          <a:p>
            <a:pPr indent="-361950" lvl="0" marL="457200" rtl="0" algn="l">
              <a:spcBef>
                <a:spcPts val="1000"/>
              </a:spcBef>
              <a:spcAft>
                <a:spcPts val="0"/>
              </a:spcAft>
              <a:buClr>
                <a:schemeClr val="accent5"/>
              </a:buClr>
              <a:buSzPts val="2100"/>
              <a:buChar char="●"/>
            </a:pPr>
            <a:r>
              <a:rPr b="0" lang="en" sz="2100">
                <a:solidFill>
                  <a:schemeClr val="accent5"/>
                </a:solidFill>
              </a:rPr>
              <a:t>Lack of insurance coverage for all </a:t>
            </a:r>
            <a:endParaRPr b="0" sz="2100">
              <a:solidFill>
                <a:schemeClr val="accent5"/>
              </a:solidFill>
            </a:endParaRPr>
          </a:p>
          <a:p>
            <a:pPr indent="-361950" lvl="0" marL="457200" rtl="0" algn="l">
              <a:spcBef>
                <a:spcPts val="0"/>
              </a:spcBef>
              <a:spcAft>
                <a:spcPts val="0"/>
              </a:spcAft>
              <a:buClr>
                <a:schemeClr val="accent5"/>
              </a:buClr>
              <a:buSzPts val="2100"/>
              <a:buChar char="●"/>
            </a:pPr>
            <a:r>
              <a:rPr b="0" lang="en" sz="2100">
                <a:solidFill>
                  <a:schemeClr val="accent5"/>
                </a:solidFill>
              </a:rPr>
              <a:t>High medical costs</a:t>
            </a:r>
            <a:endParaRPr b="0" sz="2100">
              <a:solidFill>
                <a:schemeClr val="accent5"/>
              </a:solidFill>
            </a:endParaRPr>
          </a:p>
          <a:p>
            <a:pPr indent="-361950" lvl="0" marL="457200" rtl="0" algn="l">
              <a:spcBef>
                <a:spcPts val="0"/>
              </a:spcBef>
              <a:spcAft>
                <a:spcPts val="0"/>
              </a:spcAft>
              <a:buClr>
                <a:schemeClr val="accent5"/>
              </a:buClr>
              <a:buSzPts val="2100"/>
              <a:buChar char="●"/>
            </a:pPr>
            <a:r>
              <a:rPr b="0" lang="en" sz="2100">
                <a:solidFill>
                  <a:schemeClr val="accent5"/>
                </a:solidFill>
              </a:rPr>
              <a:t>Cultural barriers between patients and clinicians </a:t>
            </a:r>
            <a:endParaRPr b="0" sz="2100">
              <a:solidFill>
                <a:schemeClr val="accent5"/>
              </a:solidFill>
            </a:endParaRPr>
          </a:p>
          <a:p>
            <a:pPr indent="-361950" lvl="0" marL="457200" rtl="0" algn="l">
              <a:spcBef>
                <a:spcPts val="0"/>
              </a:spcBef>
              <a:spcAft>
                <a:spcPts val="0"/>
              </a:spcAft>
              <a:buClr>
                <a:schemeClr val="accent5"/>
              </a:buClr>
              <a:buSzPts val="2100"/>
              <a:buChar char="●"/>
            </a:pPr>
            <a:r>
              <a:rPr b="0" lang="en" sz="2100">
                <a:solidFill>
                  <a:schemeClr val="accent5"/>
                </a:solidFill>
              </a:rPr>
              <a:t>Disproportional relationships between doctors, 		</a:t>
            </a:r>
            <a:r>
              <a:rPr b="0" lang="en" sz="2100">
                <a:solidFill>
                  <a:schemeClr val="accent5"/>
                </a:solidFill>
              </a:rPr>
              <a:t>pharmaceutical</a:t>
            </a:r>
            <a:r>
              <a:rPr b="0" lang="en" sz="2100">
                <a:solidFill>
                  <a:schemeClr val="accent5"/>
                </a:solidFill>
              </a:rPr>
              <a:t> companies and patients</a:t>
            </a:r>
            <a:endParaRPr b="0" sz="2100">
              <a:solidFill>
                <a:schemeClr val="accent5"/>
              </a:solidFill>
            </a:endParaRPr>
          </a:p>
          <a:p>
            <a:pPr indent="0" lvl="0" marL="457200" rtl="0" algn="l">
              <a:spcBef>
                <a:spcPts val="1000"/>
              </a:spcBef>
              <a:spcAft>
                <a:spcPts val="1000"/>
              </a:spcAft>
              <a:buNone/>
            </a:pPr>
            <a:r>
              <a:t/>
            </a:r>
            <a:endParaRPr b="0" sz="2000">
              <a:solidFill>
                <a:schemeClr val="accent5"/>
              </a:solidFill>
            </a:endParaRPr>
          </a:p>
        </p:txBody>
      </p:sp>
      <p:grpSp>
        <p:nvGrpSpPr>
          <p:cNvPr id="87" name="Google Shape;87;p15"/>
          <p:cNvGrpSpPr/>
          <p:nvPr/>
        </p:nvGrpSpPr>
        <p:grpSpPr>
          <a:xfrm>
            <a:off x="6781388" y="2464035"/>
            <a:ext cx="2212050" cy="2537076"/>
            <a:chOff x="6803275" y="395363"/>
            <a:chExt cx="2212050" cy="2537076"/>
          </a:xfrm>
        </p:grpSpPr>
        <p:pic>
          <p:nvPicPr>
            <p:cNvPr id="88" name="Google Shape;88;p15"/>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89" name="Google Shape;89;p15"/>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90" name="Google Shape;90;p15"/>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t/>
              </a:r>
              <a:endParaRPr b="1" sz="1200">
                <a:solidFill>
                  <a:schemeClr val="dk2"/>
                </a:solidFill>
                <a:latin typeface="Raleway"/>
                <a:ea typeface="Raleway"/>
                <a:cs typeface="Raleway"/>
                <a:sym typeface="Raleway"/>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4" name="Shape 94"/>
        <p:cNvGrpSpPr/>
        <p:nvPr/>
      </p:nvGrpSpPr>
      <p:grpSpPr>
        <a:xfrm>
          <a:off x="0" y="0"/>
          <a:ext cx="0" cy="0"/>
          <a:chOff x="0" y="0"/>
          <a:chExt cx="0" cy="0"/>
        </a:xfrm>
      </p:grpSpPr>
      <p:pic>
        <p:nvPicPr>
          <p:cNvPr id="95" name="Google Shape;95;p16"/>
          <p:cNvPicPr preferRelativeResize="0"/>
          <p:nvPr/>
        </p:nvPicPr>
        <p:blipFill>
          <a:blip r:embed="rId3">
            <a:alphaModFix/>
          </a:blip>
          <a:stretch>
            <a:fillRect/>
          </a:stretch>
        </p:blipFill>
        <p:spPr>
          <a:xfrm>
            <a:off x="4572000" y="244587"/>
            <a:ext cx="4254600" cy="4818038"/>
          </a:xfrm>
          <a:prstGeom prst="rect">
            <a:avLst/>
          </a:prstGeom>
          <a:noFill/>
          <a:ln>
            <a:noFill/>
          </a:ln>
        </p:spPr>
      </p:pic>
      <p:pic>
        <p:nvPicPr>
          <p:cNvPr id="96" name="Google Shape;96;p16"/>
          <p:cNvPicPr preferRelativeResize="0"/>
          <p:nvPr/>
        </p:nvPicPr>
        <p:blipFill>
          <a:blip r:embed="rId3">
            <a:alphaModFix/>
          </a:blip>
          <a:stretch>
            <a:fillRect/>
          </a:stretch>
        </p:blipFill>
        <p:spPr>
          <a:xfrm>
            <a:off x="115575" y="325462"/>
            <a:ext cx="4254600" cy="4818038"/>
          </a:xfrm>
          <a:prstGeom prst="rect">
            <a:avLst/>
          </a:prstGeom>
          <a:noFill/>
          <a:ln>
            <a:noFill/>
          </a:ln>
        </p:spPr>
      </p:pic>
      <p:pic>
        <p:nvPicPr>
          <p:cNvPr descr="Piece of duct tape sticking a note to the slide" id="97" name="Google Shape;97;p16"/>
          <p:cNvPicPr preferRelativeResize="0"/>
          <p:nvPr/>
        </p:nvPicPr>
        <p:blipFill rotWithShape="1">
          <a:blip r:embed="rId4">
            <a:alphaModFix/>
          </a:blip>
          <a:srcRect b="10011" l="9244" r="2118" t="5926"/>
          <a:stretch/>
        </p:blipFill>
        <p:spPr>
          <a:xfrm rot="154828">
            <a:off x="5663300" y="172576"/>
            <a:ext cx="2072000" cy="736050"/>
          </a:xfrm>
          <a:prstGeom prst="rect">
            <a:avLst/>
          </a:prstGeom>
          <a:noFill/>
          <a:ln>
            <a:noFill/>
          </a:ln>
        </p:spPr>
      </p:pic>
      <p:sp>
        <p:nvSpPr>
          <p:cNvPr id="98" name="Google Shape;98;p16"/>
          <p:cNvSpPr txBox="1"/>
          <p:nvPr>
            <p:ph idx="4294967295" type="body"/>
          </p:nvPr>
        </p:nvSpPr>
        <p:spPr>
          <a:xfrm>
            <a:off x="463525" y="1378925"/>
            <a:ext cx="3432900" cy="3474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Who? </a:t>
            </a:r>
            <a:endParaRPr b="1" sz="1400">
              <a:solidFill>
                <a:schemeClr val="dk1"/>
              </a:solidFill>
              <a:latin typeface="Raleway"/>
              <a:ea typeface="Raleway"/>
              <a:cs typeface="Raleway"/>
              <a:sym typeface="Raleway"/>
            </a:endParaRPr>
          </a:p>
          <a:p>
            <a:pPr indent="-317500" lvl="1" marL="914400" rtl="0" algn="l">
              <a:spcBef>
                <a:spcPts val="1000"/>
              </a:spcBef>
              <a:spcAft>
                <a:spcPts val="0"/>
              </a:spcAft>
              <a:buClr>
                <a:schemeClr val="dk1"/>
              </a:buClr>
              <a:buSzPts val="1400"/>
              <a:buFont typeface="Raleway"/>
              <a:buChar char="◆"/>
            </a:pPr>
            <a:r>
              <a:rPr b="1" lang="en">
                <a:solidFill>
                  <a:schemeClr val="dk1"/>
                </a:solidFill>
                <a:latin typeface="Raleway"/>
                <a:ea typeface="Raleway"/>
                <a:cs typeface="Raleway"/>
                <a:sym typeface="Raleway"/>
              </a:rPr>
              <a:t>Youth- More specifically, High school students in Sacramento</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What?</a:t>
            </a:r>
            <a:endParaRPr b="1" sz="1400">
              <a:solidFill>
                <a:schemeClr val="dk1"/>
              </a:solidFill>
              <a:latin typeface="Raleway"/>
              <a:ea typeface="Raleway"/>
              <a:cs typeface="Raleway"/>
              <a:sym typeface="Raleway"/>
            </a:endParaRPr>
          </a:p>
          <a:p>
            <a:pPr indent="-317500" lvl="1" marL="914400" rtl="0" algn="l">
              <a:spcBef>
                <a:spcPts val="1000"/>
              </a:spcBef>
              <a:spcAft>
                <a:spcPts val="0"/>
              </a:spcAft>
              <a:buClr>
                <a:schemeClr val="dk1"/>
              </a:buClr>
              <a:buSzPts val="1400"/>
              <a:buFont typeface="Raleway"/>
              <a:buChar char="◆"/>
            </a:pPr>
            <a:r>
              <a:rPr b="1" lang="en">
                <a:solidFill>
                  <a:schemeClr val="dk1"/>
                </a:solidFill>
                <a:latin typeface="Raleway"/>
                <a:ea typeface="Raleway"/>
                <a:cs typeface="Raleway"/>
                <a:sym typeface="Raleway"/>
              </a:rPr>
              <a:t>Mental Healthcare inequities </a:t>
            </a:r>
            <a:endParaRPr b="1" sz="1400">
              <a:solidFill>
                <a:schemeClr val="dk1"/>
              </a:solidFill>
              <a:latin typeface="Raleway"/>
              <a:ea typeface="Raleway"/>
              <a:cs typeface="Raleway"/>
              <a:sym typeface="Raleway"/>
            </a:endParaRPr>
          </a:p>
          <a:p>
            <a:pPr indent="0" lvl="0" marL="457200" rtl="0" algn="l">
              <a:spcBef>
                <a:spcPts val="1000"/>
              </a:spcBef>
              <a:spcAft>
                <a:spcPts val="1000"/>
              </a:spcAft>
              <a:buNone/>
            </a:pPr>
            <a:r>
              <a:t/>
            </a:r>
            <a:endParaRPr b="1" sz="1400">
              <a:solidFill>
                <a:schemeClr val="dk1"/>
              </a:solidFill>
              <a:latin typeface="Raleway"/>
              <a:ea typeface="Raleway"/>
              <a:cs typeface="Raleway"/>
              <a:sym typeface="Raleway"/>
            </a:endParaRPr>
          </a:p>
        </p:txBody>
      </p:sp>
      <p:sp>
        <p:nvSpPr>
          <p:cNvPr id="99" name="Google Shape;99;p16"/>
          <p:cNvSpPr txBox="1"/>
          <p:nvPr>
            <p:ph idx="4294967295" type="body"/>
          </p:nvPr>
        </p:nvSpPr>
        <p:spPr>
          <a:xfrm>
            <a:off x="4982850" y="532625"/>
            <a:ext cx="3432900" cy="44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Why?</a:t>
            </a:r>
            <a:endParaRPr b="1" sz="1400">
              <a:solidFill>
                <a:schemeClr val="dk1"/>
              </a:solidFill>
              <a:latin typeface="Raleway"/>
              <a:ea typeface="Raleway"/>
              <a:cs typeface="Raleway"/>
              <a:sym typeface="Raleway"/>
            </a:endParaRPr>
          </a:p>
          <a:p>
            <a:pPr indent="-317500" lvl="1" marL="914400" rtl="0" algn="l">
              <a:spcBef>
                <a:spcPts val="1000"/>
              </a:spcBef>
              <a:spcAft>
                <a:spcPts val="0"/>
              </a:spcAft>
              <a:buClr>
                <a:schemeClr val="dk1"/>
              </a:buClr>
              <a:buSzPts val="1400"/>
              <a:buFont typeface="Raleway"/>
              <a:buChar char="◆"/>
            </a:pPr>
            <a:r>
              <a:rPr b="1" lang="en">
                <a:solidFill>
                  <a:schemeClr val="dk1"/>
                </a:solidFill>
                <a:latin typeface="Raleway"/>
                <a:ea typeface="Raleway"/>
                <a:cs typeface="Raleway"/>
                <a:sym typeface="Raleway"/>
              </a:rPr>
              <a:t>Many high school students struggle with their mental health and might not have the access or the knowledge to find solutions</a:t>
            </a:r>
            <a:endParaRPr b="1" sz="1400">
              <a:solidFill>
                <a:schemeClr val="dk1"/>
              </a:solidFill>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How?</a:t>
            </a:r>
            <a:endParaRPr b="1" sz="1400">
              <a:solidFill>
                <a:schemeClr val="dk1"/>
              </a:solidFill>
              <a:latin typeface="Raleway"/>
              <a:ea typeface="Raleway"/>
              <a:cs typeface="Raleway"/>
              <a:sym typeface="Raleway"/>
            </a:endParaRPr>
          </a:p>
          <a:p>
            <a:pPr indent="-317500" lvl="1" marL="914400" rtl="0" algn="l">
              <a:spcBef>
                <a:spcPts val="1000"/>
              </a:spcBef>
              <a:spcAft>
                <a:spcPts val="1000"/>
              </a:spcAft>
              <a:buClr>
                <a:schemeClr val="dk1"/>
              </a:buClr>
              <a:buSzPts val="1400"/>
              <a:buFont typeface="Raleway"/>
              <a:buChar char="◆"/>
            </a:pPr>
            <a:r>
              <a:rPr b="1" lang="en">
                <a:solidFill>
                  <a:schemeClr val="dk1"/>
                </a:solidFill>
                <a:latin typeface="Raleway"/>
                <a:ea typeface="Raleway"/>
                <a:cs typeface="Raleway"/>
                <a:sym typeface="Raleway"/>
              </a:rPr>
              <a:t>We will be giving solutions, resources, and statistics based on how actual high school students In Sac feel about mental health and healthcare. </a:t>
            </a:r>
            <a:endParaRPr b="1" sz="1400">
              <a:solidFill>
                <a:schemeClr val="dk1"/>
              </a:solidFill>
              <a:latin typeface="Raleway"/>
              <a:ea typeface="Raleway"/>
              <a:cs typeface="Raleway"/>
              <a:sym typeface="Raleway"/>
            </a:endParaRPr>
          </a:p>
        </p:txBody>
      </p:sp>
      <p:sp>
        <p:nvSpPr>
          <p:cNvPr id="100" name="Google Shape;100;p16"/>
          <p:cNvSpPr txBox="1"/>
          <p:nvPr/>
        </p:nvSpPr>
        <p:spPr>
          <a:xfrm>
            <a:off x="382050" y="5434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Our Vision</a:t>
            </a:r>
            <a:endParaRPr sz="1200">
              <a:solidFill>
                <a:schemeClr val="lt2"/>
              </a:solidFill>
              <a:latin typeface="Raleway"/>
              <a:ea typeface="Raleway"/>
              <a:cs typeface="Raleway"/>
              <a:sym typeface="Raleway"/>
            </a:endParaRPr>
          </a:p>
        </p:txBody>
      </p:sp>
      <p:pic>
        <p:nvPicPr>
          <p:cNvPr descr="Piece of duct tape sticking a note to the slide" id="101" name="Google Shape;101;p16"/>
          <p:cNvPicPr preferRelativeResize="0"/>
          <p:nvPr/>
        </p:nvPicPr>
        <p:blipFill rotWithShape="1">
          <a:blip r:embed="rId4">
            <a:alphaModFix/>
          </a:blip>
          <a:srcRect b="10011" l="9244" r="2118" t="5926"/>
          <a:stretch/>
        </p:blipFill>
        <p:spPr>
          <a:xfrm rot="154828">
            <a:off x="768025" y="112626"/>
            <a:ext cx="2072000" cy="73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Prevention</a:t>
            </a:r>
            <a:endParaRPr sz="900"/>
          </a:p>
          <a:p>
            <a:pPr indent="0" lvl="0" marL="0" rtl="0" algn="l">
              <a:spcBef>
                <a:spcPts val="0"/>
              </a:spcBef>
              <a:spcAft>
                <a:spcPts val="0"/>
              </a:spcAft>
              <a:buNone/>
            </a:pPr>
            <a:r>
              <a:rPr lang="en" sz="1800"/>
              <a:t>• One way to prevent healthcare inequities is diversifying the healthcare workforce to more closely reflect the demographic composition of the patient population.</a:t>
            </a:r>
            <a:endParaRPr sz="1800"/>
          </a:p>
          <a:p>
            <a:pPr indent="0" lvl="0" marL="0" rtl="0" algn="l">
              <a:spcBef>
                <a:spcPts val="0"/>
              </a:spcBef>
              <a:spcAft>
                <a:spcPts val="0"/>
              </a:spcAft>
              <a:buClr>
                <a:schemeClr val="dk2"/>
              </a:buClr>
              <a:buSzPts val="1100"/>
              <a:buFont typeface="Arial"/>
              <a:buNone/>
            </a:pPr>
            <a:r>
              <a:t/>
            </a:r>
            <a:endParaRPr sz="1800"/>
          </a:p>
        </p:txBody>
      </p:sp>
      <p:pic>
        <p:nvPicPr>
          <p:cNvPr descr="Image result for diversity in healthcare" id="107" name="Google Shape;107;p17"/>
          <p:cNvPicPr preferRelativeResize="0"/>
          <p:nvPr/>
        </p:nvPicPr>
        <p:blipFill>
          <a:blip r:embed="rId3">
            <a:alphaModFix/>
          </a:blip>
          <a:stretch>
            <a:fillRect/>
          </a:stretch>
        </p:blipFill>
        <p:spPr>
          <a:xfrm>
            <a:off x="3169375" y="2833150"/>
            <a:ext cx="2181225" cy="171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141850" y="575950"/>
            <a:ext cx="85800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Primary - </a:t>
            </a:r>
            <a:r>
              <a:rPr b="0" lang="en" sz="1200">
                <a:latin typeface="Times"/>
                <a:ea typeface="Times"/>
                <a:cs typeface="Times"/>
                <a:sym typeface="Times"/>
              </a:rPr>
              <a:t> aims to prevent the issue before it occurs and increase resistance</a:t>
            </a:r>
            <a:endParaRPr b="0" sz="1200">
              <a:latin typeface="Times"/>
              <a:ea typeface="Times"/>
              <a:cs typeface="Times"/>
              <a:sym typeface="Times"/>
            </a:endParaRPr>
          </a:p>
          <a:p>
            <a:pPr indent="0" lvl="0" marL="0" rtl="0" algn="l">
              <a:spcBef>
                <a:spcPts val="0"/>
              </a:spcBef>
              <a:spcAft>
                <a:spcPts val="0"/>
              </a:spcAft>
              <a:buNone/>
            </a:pPr>
            <a:r>
              <a:rPr lang="en"/>
              <a:t> </a:t>
            </a:r>
            <a:endParaRPr/>
          </a:p>
        </p:txBody>
      </p:sp>
      <p:sp>
        <p:nvSpPr>
          <p:cNvPr id="113" name="Google Shape;113;p18"/>
          <p:cNvSpPr txBox="1"/>
          <p:nvPr>
            <p:ph idx="1" type="body"/>
          </p:nvPr>
        </p:nvSpPr>
        <p:spPr>
          <a:xfrm>
            <a:off x="151646" y="1595775"/>
            <a:ext cx="85800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Implementing prevention programs to prevent mental health </a:t>
            </a:r>
            <a:r>
              <a:rPr lang="en"/>
              <a:t>disparities from occurring in regards to quality healthcare access</a:t>
            </a:r>
            <a:endParaRPr/>
          </a:p>
          <a:p>
            <a:pPr indent="0" lvl="0" marL="0" rtl="0" algn="l">
              <a:spcBef>
                <a:spcPts val="1600"/>
              </a:spcBef>
              <a:spcAft>
                <a:spcPts val="1600"/>
              </a:spcAft>
              <a:buNone/>
            </a:pPr>
            <a:r>
              <a:rPr lang="en"/>
              <a:t>Ex: Peers Helping Peers, Health Education Council etc.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141850" y="575950"/>
            <a:ext cx="85800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Secondary - </a:t>
            </a:r>
            <a:r>
              <a:rPr b="0" lang="en" sz="1200">
                <a:solidFill>
                  <a:srgbClr val="333333"/>
                </a:solidFill>
                <a:latin typeface="Georgia"/>
                <a:ea typeface="Georgia"/>
                <a:cs typeface="Georgia"/>
                <a:sym typeface="Georgia"/>
              </a:rPr>
              <a:t>aims to reduce the impact</a:t>
            </a:r>
            <a:endParaRPr b="0" sz="1200">
              <a:latin typeface="Times"/>
              <a:ea typeface="Times"/>
              <a:cs typeface="Times"/>
              <a:sym typeface="Times"/>
            </a:endParaRPr>
          </a:p>
          <a:p>
            <a:pPr indent="0" lvl="0" marL="0" rtl="0" algn="l">
              <a:spcBef>
                <a:spcPts val="0"/>
              </a:spcBef>
              <a:spcAft>
                <a:spcPts val="0"/>
              </a:spcAft>
              <a:buNone/>
            </a:pPr>
            <a:r>
              <a:rPr lang="en"/>
              <a:t> </a:t>
            </a:r>
            <a:endParaRPr/>
          </a:p>
        </p:txBody>
      </p:sp>
      <p:sp>
        <p:nvSpPr>
          <p:cNvPr id="119" name="Google Shape;119;p19"/>
          <p:cNvSpPr txBox="1"/>
          <p:nvPr>
            <p:ph idx="1" type="body"/>
          </p:nvPr>
        </p:nvSpPr>
        <p:spPr>
          <a:xfrm>
            <a:off x="141850" y="1368300"/>
            <a:ext cx="4309500" cy="3143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Advertising in Schools beginning at NCS</a:t>
            </a:r>
            <a:endParaRPr sz="1600"/>
          </a:p>
          <a:p>
            <a:pPr indent="0" lvl="0" marL="457200" rtl="0" algn="l">
              <a:spcBef>
                <a:spcPts val="1600"/>
              </a:spcBef>
              <a:spcAft>
                <a:spcPts val="0"/>
              </a:spcAft>
              <a:buNone/>
            </a:pPr>
            <a:r>
              <a:rPr lang="en" sz="1600"/>
              <a:t>- creating informational physical and digital documents on where to find help and resources for mental health and healthcare as a whole</a:t>
            </a:r>
            <a:endParaRPr sz="1600"/>
          </a:p>
          <a:p>
            <a:pPr indent="0" lvl="0" marL="457200" rtl="0" algn="l">
              <a:spcBef>
                <a:spcPts val="1600"/>
              </a:spcBef>
              <a:spcAft>
                <a:spcPts val="1600"/>
              </a:spcAft>
              <a:buNone/>
            </a:pPr>
            <a:r>
              <a:rPr lang="en" sz="1600"/>
              <a:t>-utilizing influence and access as a member of the leadership and link crew program to spread the word and ask others to spread the information</a:t>
            </a:r>
            <a:endParaRPr sz="1600"/>
          </a:p>
        </p:txBody>
      </p:sp>
      <p:pic>
        <p:nvPicPr>
          <p:cNvPr id="120" name="Google Shape;120;p19"/>
          <p:cNvPicPr preferRelativeResize="0"/>
          <p:nvPr/>
        </p:nvPicPr>
        <p:blipFill>
          <a:blip r:embed="rId3">
            <a:alphaModFix/>
          </a:blip>
          <a:stretch>
            <a:fillRect/>
          </a:stretch>
        </p:blipFill>
        <p:spPr>
          <a:xfrm>
            <a:off x="6731025" y="1759050"/>
            <a:ext cx="2170000" cy="1625400"/>
          </a:xfrm>
          <a:prstGeom prst="rect">
            <a:avLst/>
          </a:prstGeom>
          <a:noFill/>
          <a:ln>
            <a:noFill/>
          </a:ln>
        </p:spPr>
      </p:pic>
      <p:pic>
        <p:nvPicPr>
          <p:cNvPr id="121" name="Google Shape;121;p19"/>
          <p:cNvPicPr preferRelativeResize="0"/>
          <p:nvPr/>
        </p:nvPicPr>
        <p:blipFill>
          <a:blip r:embed="rId4">
            <a:alphaModFix/>
          </a:blip>
          <a:stretch>
            <a:fillRect/>
          </a:stretch>
        </p:blipFill>
        <p:spPr>
          <a:xfrm>
            <a:off x="4624140" y="575950"/>
            <a:ext cx="2106876" cy="39157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141850" y="575950"/>
            <a:ext cx="85800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Tertiary</a:t>
            </a:r>
            <a:r>
              <a:rPr lang="en"/>
              <a:t> - </a:t>
            </a:r>
            <a:r>
              <a:rPr b="0" lang="en" sz="1200">
                <a:solidFill>
                  <a:srgbClr val="333333"/>
                </a:solidFill>
                <a:latin typeface="Georgia"/>
                <a:ea typeface="Georgia"/>
                <a:cs typeface="Georgia"/>
                <a:sym typeface="Georgia"/>
              </a:rPr>
              <a:t>aims to soften the impact of an ongoing issue and lasting effects</a:t>
            </a:r>
            <a:endParaRPr b="0" sz="1200">
              <a:latin typeface="Times"/>
              <a:ea typeface="Times"/>
              <a:cs typeface="Times"/>
              <a:sym typeface="Times"/>
            </a:endParaRPr>
          </a:p>
          <a:p>
            <a:pPr indent="0" lvl="0" marL="0" rtl="0" algn="l">
              <a:spcBef>
                <a:spcPts val="0"/>
              </a:spcBef>
              <a:spcAft>
                <a:spcPts val="0"/>
              </a:spcAft>
              <a:buNone/>
            </a:pPr>
            <a:r>
              <a:t/>
            </a:r>
            <a:endParaRPr/>
          </a:p>
        </p:txBody>
      </p:sp>
      <p:sp>
        <p:nvSpPr>
          <p:cNvPr id="127" name="Google Shape;127;p20"/>
          <p:cNvSpPr txBox="1"/>
          <p:nvPr>
            <p:ph idx="1" type="body"/>
          </p:nvPr>
        </p:nvSpPr>
        <p:spPr>
          <a:xfrm>
            <a:off x="151646" y="1595775"/>
            <a:ext cx="85800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Healthcare Access For All </a:t>
            </a:r>
            <a:endParaRPr/>
          </a:p>
          <a:p>
            <a:pPr indent="-342900" lvl="0" marL="457200" rtl="0" algn="l">
              <a:spcBef>
                <a:spcPts val="1600"/>
              </a:spcBef>
              <a:spcAft>
                <a:spcPts val="0"/>
              </a:spcAft>
              <a:buSzPts val="1800"/>
              <a:buChar char="-"/>
            </a:pPr>
            <a:r>
              <a:rPr lang="en"/>
              <a:t>People from different backgrounds deserve healthcare access because </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Image result for health care access for all" id="128" name="Google Shape;128;p20"/>
          <p:cNvPicPr preferRelativeResize="0"/>
          <p:nvPr/>
        </p:nvPicPr>
        <p:blipFill>
          <a:blip r:embed="rId3">
            <a:alphaModFix/>
          </a:blip>
          <a:stretch>
            <a:fillRect/>
          </a:stretch>
        </p:blipFill>
        <p:spPr>
          <a:xfrm>
            <a:off x="6056700" y="2883675"/>
            <a:ext cx="2343150" cy="17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265500" y="2011175"/>
            <a:ext cx="4045200" cy="2693100"/>
          </a:xfrm>
          <a:prstGeom prst="rect">
            <a:avLst/>
          </a:prstGeom>
        </p:spPr>
        <p:txBody>
          <a:bodyPr anchorCtr="0" anchor="ctr" bIns="91425" lIns="91425" spcFirstLastPara="1" rIns="91425" wrap="square" tIns="91425">
            <a:noAutofit/>
          </a:bodyPr>
          <a:lstStyle/>
          <a:p>
            <a:pPr indent="-304800" lvl="0" marL="457200" rtl="0" algn="l">
              <a:lnSpc>
                <a:spcPct val="100000"/>
              </a:lnSpc>
              <a:spcBef>
                <a:spcPts val="0"/>
              </a:spcBef>
              <a:spcAft>
                <a:spcPts val="0"/>
              </a:spcAft>
              <a:buClr>
                <a:srgbClr val="000000"/>
              </a:buClr>
              <a:buSzPts val="1200"/>
              <a:buChar char="●"/>
            </a:pPr>
            <a:r>
              <a:rPr lang="en" sz="1200" u="sng">
                <a:solidFill>
                  <a:srgbClr val="000000"/>
                </a:solidFill>
              </a:rPr>
              <a:t>Health Access California</a:t>
            </a:r>
            <a:endParaRPr sz="1200" u="sng">
              <a:solidFill>
                <a:srgbClr val="000000"/>
              </a:solidFill>
            </a:endParaRPr>
          </a:p>
          <a:p>
            <a:pPr indent="0" lvl="0" marL="457200" rtl="0" algn="l">
              <a:lnSpc>
                <a:spcPct val="100000"/>
              </a:lnSpc>
              <a:spcBef>
                <a:spcPts val="0"/>
              </a:spcBef>
              <a:spcAft>
                <a:spcPts val="0"/>
              </a:spcAft>
              <a:buNone/>
            </a:pPr>
            <a:r>
              <a:rPr b="0" lang="en" sz="1200">
                <a:solidFill>
                  <a:srgbClr val="000000"/>
                </a:solidFill>
              </a:rPr>
              <a:t>1127 11th St #925 </a:t>
            </a:r>
            <a:r>
              <a:rPr b="0" lang="en" sz="1200">
                <a:solidFill>
                  <a:srgbClr val="222222"/>
                </a:solidFill>
                <a:highlight>
                  <a:srgbClr val="FFFFFF"/>
                </a:highlight>
              </a:rPr>
              <a:t>Sacramento, CA 95814</a:t>
            </a:r>
            <a:endParaRPr b="0" sz="1200">
              <a:solidFill>
                <a:srgbClr val="000000"/>
              </a:solidFill>
            </a:endParaRPr>
          </a:p>
          <a:p>
            <a:pPr indent="0" lvl="0" marL="457200" rtl="0" algn="l">
              <a:lnSpc>
                <a:spcPct val="100000"/>
              </a:lnSpc>
              <a:spcBef>
                <a:spcPts val="0"/>
              </a:spcBef>
              <a:spcAft>
                <a:spcPts val="0"/>
              </a:spcAft>
              <a:buNone/>
            </a:pPr>
            <a:r>
              <a:rPr b="0" lang="en" sz="1200">
                <a:solidFill>
                  <a:srgbClr val="000000"/>
                </a:solidFill>
              </a:rPr>
              <a:t>Open ⋅ Closes 5PM · (916) 497-0923</a:t>
            </a:r>
            <a:endParaRPr b="0" sz="1200">
              <a:solidFill>
                <a:srgbClr val="000000"/>
              </a:solidFill>
            </a:endParaRPr>
          </a:p>
          <a:p>
            <a:pPr indent="0" lvl="0" marL="457200" rtl="0" algn="l">
              <a:lnSpc>
                <a:spcPct val="100000"/>
              </a:lnSpc>
              <a:spcBef>
                <a:spcPts val="0"/>
              </a:spcBef>
              <a:spcAft>
                <a:spcPts val="0"/>
              </a:spcAft>
              <a:buNone/>
            </a:pPr>
            <a:r>
              <a:t/>
            </a:r>
            <a:endParaRPr b="0" sz="1200">
              <a:solidFill>
                <a:srgbClr val="000000"/>
              </a:solidFill>
            </a:endParaRPr>
          </a:p>
          <a:p>
            <a:pPr indent="-304800" lvl="0" marL="457200" rtl="0" algn="l">
              <a:spcBef>
                <a:spcPts val="0"/>
              </a:spcBef>
              <a:spcAft>
                <a:spcPts val="0"/>
              </a:spcAft>
              <a:buClr>
                <a:schemeClr val="dk2"/>
              </a:buClr>
              <a:buSzPts val="1200"/>
              <a:buChar char="●"/>
            </a:pPr>
            <a:r>
              <a:rPr lang="en" sz="1200" u="sng">
                <a:solidFill>
                  <a:schemeClr val="dk2"/>
                </a:solidFill>
              </a:rPr>
              <a:t>One Community Health</a:t>
            </a:r>
            <a:endParaRPr sz="1200" u="sng">
              <a:solidFill>
                <a:schemeClr val="dk2"/>
              </a:solidFill>
            </a:endParaRPr>
          </a:p>
          <a:p>
            <a:pPr indent="0" lvl="0" marL="457200" rtl="0" algn="l">
              <a:spcBef>
                <a:spcPts val="0"/>
              </a:spcBef>
              <a:spcAft>
                <a:spcPts val="0"/>
              </a:spcAft>
              <a:buNone/>
            </a:pPr>
            <a:r>
              <a:rPr b="0" lang="en" sz="1200">
                <a:solidFill>
                  <a:schemeClr val="dk2"/>
                </a:solidFill>
              </a:rPr>
              <a:t>1442 Ethan Way #100 </a:t>
            </a:r>
            <a:r>
              <a:rPr b="0" lang="en" sz="1200">
                <a:solidFill>
                  <a:srgbClr val="222222"/>
                </a:solidFill>
                <a:highlight>
                  <a:srgbClr val="FFFFFF"/>
                </a:highlight>
              </a:rPr>
              <a:t>Sacramento, CA 95811</a:t>
            </a:r>
            <a:endParaRPr b="0" sz="1200">
              <a:solidFill>
                <a:schemeClr val="dk2"/>
              </a:solidFill>
            </a:endParaRPr>
          </a:p>
          <a:p>
            <a:pPr indent="0" lvl="0" marL="457200" rtl="0" algn="l">
              <a:spcBef>
                <a:spcPts val="0"/>
              </a:spcBef>
              <a:spcAft>
                <a:spcPts val="0"/>
              </a:spcAft>
              <a:buNone/>
            </a:pPr>
            <a:r>
              <a:rPr b="0" lang="en" sz="1200">
                <a:solidFill>
                  <a:schemeClr val="dk2"/>
                </a:solidFill>
              </a:rPr>
              <a:t>Open 8 AM ⋅ Closes 7PM · (916) 443-3299</a:t>
            </a:r>
            <a:endParaRPr b="0" sz="1200">
              <a:solidFill>
                <a:schemeClr val="dk2"/>
              </a:solidFill>
            </a:endParaRPr>
          </a:p>
          <a:p>
            <a:pPr indent="0" lvl="0" marL="457200" rtl="0" algn="l">
              <a:spcBef>
                <a:spcPts val="0"/>
              </a:spcBef>
              <a:spcAft>
                <a:spcPts val="0"/>
              </a:spcAft>
              <a:buNone/>
            </a:pPr>
            <a:r>
              <a:t/>
            </a:r>
            <a:endParaRPr b="0" sz="1200">
              <a:solidFill>
                <a:schemeClr val="dk2"/>
              </a:solidFill>
            </a:endParaRPr>
          </a:p>
          <a:p>
            <a:pPr indent="-304800" lvl="0" marL="457200" rtl="0" algn="l">
              <a:spcBef>
                <a:spcPts val="0"/>
              </a:spcBef>
              <a:spcAft>
                <a:spcPts val="0"/>
              </a:spcAft>
              <a:buClr>
                <a:schemeClr val="dk2"/>
              </a:buClr>
              <a:buSzPts val="1200"/>
              <a:buChar char="●"/>
            </a:pPr>
            <a:r>
              <a:rPr lang="en" sz="1200" u="sng">
                <a:solidFill>
                  <a:schemeClr val="dk2"/>
                </a:solidFill>
              </a:rPr>
              <a:t>California Black Health Network</a:t>
            </a:r>
            <a:endParaRPr sz="1200" u="sng">
              <a:solidFill>
                <a:schemeClr val="dk2"/>
              </a:solidFill>
            </a:endParaRPr>
          </a:p>
          <a:p>
            <a:pPr indent="0" lvl="0" marL="457200" rtl="0" algn="l">
              <a:spcBef>
                <a:spcPts val="0"/>
              </a:spcBef>
              <a:spcAft>
                <a:spcPts val="0"/>
              </a:spcAft>
              <a:buNone/>
            </a:pPr>
            <a:r>
              <a:rPr b="0" lang="en" sz="1200">
                <a:solidFill>
                  <a:srgbClr val="222222"/>
                </a:solidFill>
                <a:highlight>
                  <a:srgbClr val="FFFFFF"/>
                </a:highlight>
              </a:rPr>
              <a:t>520 9th St Suite 100, Sacramento, CA 95814</a:t>
            </a:r>
            <a:endParaRPr b="0" sz="1200">
              <a:solidFill>
                <a:schemeClr val="dk2"/>
              </a:solidFill>
            </a:endParaRPr>
          </a:p>
          <a:p>
            <a:pPr indent="0" lvl="0" marL="457200" rtl="0" algn="l">
              <a:spcBef>
                <a:spcPts val="0"/>
              </a:spcBef>
              <a:spcAft>
                <a:spcPts val="0"/>
              </a:spcAft>
              <a:buNone/>
            </a:pPr>
            <a:r>
              <a:rPr b="0" lang="en" sz="1200">
                <a:solidFill>
                  <a:schemeClr val="dk2"/>
                </a:solidFill>
              </a:rPr>
              <a:t>Open 9 AM ⋅ Closes 5 PM · </a:t>
            </a:r>
            <a:r>
              <a:rPr b="0" lang="en" sz="1200">
                <a:solidFill>
                  <a:srgbClr val="333333"/>
                </a:solidFill>
                <a:latin typeface="Roboto"/>
                <a:ea typeface="Roboto"/>
                <a:cs typeface="Roboto"/>
                <a:sym typeface="Roboto"/>
              </a:rPr>
              <a:t> </a:t>
            </a:r>
            <a:r>
              <a:rPr b="0" lang="en" sz="1200">
                <a:solidFill>
                  <a:srgbClr val="333333"/>
                </a:solidFill>
                <a:uFill>
                  <a:noFill/>
                </a:uFill>
                <a:latin typeface="Roboto"/>
                <a:ea typeface="Roboto"/>
                <a:cs typeface="Roboto"/>
                <a:sym typeface="Roboto"/>
                <a:hlinkClick r:id="rId3">
                  <a:extLst>
                    <a:ext uri="{A12FA001-AC4F-418D-AE19-62706E023703}">
                      <ahyp:hlinkClr val="tx"/>
                    </a:ext>
                  </a:extLst>
                </a:hlinkClick>
              </a:rPr>
              <a:t>(916) 333-0613</a:t>
            </a:r>
            <a:endParaRPr b="0" sz="1200">
              <a:solidFill>
                <a:srgbClr val="333333"/>
              </a:solidFill>
            </a:endParaRPr>
          </a:p>
          <a:p>
            <a:pPr indent="0" lvl="0" marL="457200" rtl="0" algn="l">
              <a:spcBef>
                <a:spcPts val="0"/>
              </a:spcBef>
              <a:spcAft>
                <a:spcPts val="0"/>
              </a:spcAft>
              <a:buNone/>
            </a:pPr>
            <a:r>
              <a:t/>
            </a:r>
            <a:endParaRPr b="0" sz="1200">
              <a:solidFill>
                <a:srgbClr val="333333"/>
              </a:solidFill>
            </a:endParaRPr>
          </a:p>
          <a:p>
            <a:pPr indent="-304800" lvl="0" marL="457200" rtl="0" algn="l">
              <a:lnSpc>
                <a:spcPct val="100000"/>
              </a:lnSpc>
              <a:spcBef>
                <a:spcPts val="0"/>
              </a:spcBef>
              <a:spcAft>
                <a:spcPts val="0"/>
              </a:spcAft>
              <a:buClr>
                <a:srgbClr val="333333"/>
              </a:buClr>
              <a:buSzPts val="1200"/>
              <a:buChar char="●"/>
            </a:pPr>
            <a:r>
              <a:rPr lang="en" sz="1200" u="sng">
                <a:solidFill>
                  <a:srgbClr val="333333"/>
                </a:solidFill>
              </a:rPr>
              <a:t>Health Education Council</a:t>
            </a:r>
            <a:endParaRPr sz="1200" u="sng">
              <a:solidFill>
                <a:srgbClr val="333333"/>
              </a:solidFill>
            </a:endParaRPr>
          </a:p>
          <a:p>
            <a:pPr indent="0" lvl="0" marL="457200" rtl="0" algn="l">
              <a:spcBef>
                <a:spcPts val="0"/>
              </a:spcBef>
              <a:spcAft>
                <a:spcPts val="0"/>
              </a:spcAft>
              <a:buNone/>
            </a:pPr>
            <a:r>
              <a:rPr b="0" lang="en" sz="1100">
                <a:solidFill>
                  <a:srgbClr val="222222"/>
                </a:solidFill>
                <a:highlight>
                  <a:srgbClr val="FFFFFF"/>
                </a:highlight>
              </a:rPr>
              <a:t>3950 Industrial Blvd Suite 600, West Sacramento, CA 95691</a:t>
            </a:r>
            <a:endParaRPr b="0" sz="1100">
              <a:solidFill>
                <a:schemeClr val="dk2"/>
              </a:solidFill>
            </a:endParaRPr>
          </a:p>
          <a:p>
            <a:pPr indent="0" lvl="0" marL="457200" rtl="0" algn="l">
              <a:spcBef>
                <a:spcPts val="0"/>
              </a:spcBef>
              <a:spcAft>
                <a:spcPts val="0"/>
              </a:spcAft>
              <a:buNone/>
            </a:pPr>
            <a:r>
              <a:rPr b="0" lang="en" sz="1200">
                <a:solidFill>
                  <a:schemeClr val="dk2"/>
                </a:solidFill>
              </a:rPr>
              <a:t>Open 9 AM ⋅ Closes 3:30 PM · </a:t>
            </a:r>
            <a:r>
              <a:rPr b="0" lang="en" sz="1200">
                <a:solidFill>
                  <a:srgbClr val="333333"/>
                </a:solidFill>
                <a:latin typeface="Roboto"/>
                <a:ea typeface="Roboto"/>
                <a:cs typeface="Roboto"/>
                <a:sym typeface="Roboto"/>
              </a:rPr>
              <a:t> </a:t>
            </a:r>
            <a:r>
              <a:rPr b="0" lang="en" sz="1200">
                <a:solidFill>
                  <a:srgbClr val="333333"/>
                </a:solidFill>
                <a:uFill>
                  <a:noFill/>
                </a:uFill>
                <a:latin typeface="Roboto"/>
                <a:ea typeface="Roboto"/>
                <a:cs typeface="Roboto"/>
                <a:sym typeface="Roboto"/>
                <a:hlinkClick r:id="rId4">
                  <a:extLst>
                    <a:ext uri="{A12FA001-AC4F-418D-AE19-62706E023703}">
                      <ahyp:hlinkClr val="tx"/>
                    </a:ext>
                  </a:extLst>
                </a:hlinkClick>
              </a:rPr>
              <a:t>(916) </a:t>
            </a:r>
            <a:r>
              <a:rPr b="0" lang="en" sz="1200">
                <a:solidFill>
                  <a:srgbClr val="333333"/>
                </a:solidFill>
              </a:rPr>
              <a:t>556-3344</a:t>
            </a:r>
            <a:endParaRPr b="0" sz="1200">
              <a:solidFill>
                <a:srgbClr val="333333"/>
              </a:solidFill>
            </a:endParaRPr>
          </a:p>
          <a:p>
            <a:pPr indent="0" lvl="0" marL="457200" rtl="0" algn="l">
              <a:lnSpc>
                <a:spcPct val="100000"/>
              </a:lnSpc>
              <a:spcBef>
                <a:spcPts val="1000"/>
              </a:spcBef>
              <a:spcAft>
                <a:spcPts val="0"/>
              </a:spcAft>
              <a:buNone/>
            </a:pPr>
            <a:r>
              <a:t/>
            </a:r>
            <a:endParaRPr b="0" sz="1200">
              <a:solidFill>
                <a:srgbClr val="353535"/>
              </a:solidFill>
              <a:highlight>
                <a:srgbClr val="FAFAFA"/>
              </a:highlight>
            </a:endParaRPr>
          </a:p>
          <a:p>
            <a:pPr indent="0" lvl="0" marL="0" rtl="0" algn="l">
              <a:lnSpc>
                <a:spcPct val="100000"/>
              </a:lnSpc>
              <a:spcBef>
                <a:spcPts val="1000"/>
              </a:spcBef>
              <a:spcAft>
                <a:spcPts val="0"/>
              </a:spcAft>
              <a:buNone/>
            </a:pPr>
            <a:r>
              <a:t/>
            </a:r>
            <a:endParaRPr b="0" sz="1200">
              <a:solidFill>
                <a:srgbClr val="353535"/>
              </a:solidFill>
              <a:highlight>
                <a:srgbClr val="FAFAFA"/>
              </a:highlight>
            </a:endParaRPr>
          </a:p>
          <a:p>
            <a:pPr indent="0" lvl="0" marL="457200" rtl="0" algn="l">
              <a:lnSpc>
                <a:spcPct val="100000"/>
              </a:lnSpc>
              <a:spcBef>
                <a:spcPts val="1000"/>
              </a:spcBef>
              <a:spcAft>
                <a:spcPts val="0"/>
              </a:spcAft>
              <a:buNone/>
            </a:pPr>
            <a:r>
              <a:t/>
            </a:r>
            <a:endParaRPr sz="1200" u="sng">
              <a:solidFill>
                <a:srgbClr val="353535"/>
              </a:solidFill>
              <a:highlight>
                <a:srgbClr val="FAFAFA"/>
              </a:highlight>
            </a:endParaRPr>
          </a:p>
          <a:p>
            <a:pPr indent="0" lvl="0" marL="457200" rtl="0" algn="l">
              <a:lnSpc>
                <a:spcPct val="100000"/>
              </a:lnSpc>
              <a:spcBef>
                <a:spcPts val="1000"/>
              </a:spcBef>
              <a:spcAft>
                <a:spcPts val="0"/>
              </a:spcAft>
              <a:buNone/>
            </a:pPr>
            <a:r>
              <a:t/>
            </a:r>
            <a:endParaRPr sz="1200" u="sng">
              <a:solidFill>
                <a:srgbClr val="353535"/>
              </a:solidFill>
              <a:highlight>
                <a:srgbClr val="FAFAFA"/>
              </a:highlight>
            </a:endParaRPr>
          </a:p>
          <a:p>
            <a:pPr indent="0" lvl="0" marL="0" rtl="0" algn="l">
              <a:lnSpc>
                <a:spcPct val="100000"/>
              </a:lnSpc>
              <a:spcBef>
                <a:spcPts val="1000"/>
              </a:spcBef>
              <a:spcAft>
                <a:spcPts val="0"/>
              </a:spcAft>
              <a:buNone/>
            </a:pPr>
            <a:r>
              <a:t/>
            </a:r>
            <a:endParaRPr b="0" sz="2400">
              <a:solidFill>
                <a:schemeClr val="dk2"/>
              </a:solidFill>
            </a:endParaRPr>
          </a:p>
        </p:txBody>
      </p:sp>
      <p:sp>
        <p:nvSpPr>
          <p:cNvPr id="134" name="Google Shape;134;p21"/>
          <p:cNvSpPr txBox="1"/>
          <p:nvPr/>
        </p:nvSpPr>
        <p:spPr>
          <a:xfrm>
            <a:off x="123800" y="300525"/>
            <a:ext cx="40452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Raleway"/>
                <a:ea typeface="Raleway"/>
                <a:cs typeface="Raleway"/>
                <a:sym typeface="Raleway"/>
              </a:rPr>
              <a:t>Community Resources</a:t>
            </a:r>
            <a:endParaRPr sz="1000">
              <a:latin typeface="Raleway"/>
              <a:ea typeface="Raleway"/>
              <a:cs typeface="Raleway"/>
              <a:sym typeface="Raleway"/>
            </a:endParaRPr>
          </a:p>
        </p:txBody>
      </p:sp>
      <p:pic>
        <p:nvPicPr>
          <p:cNvPr id="135" name="Google Shape;135;p21"/>
          <p:cNvPicPr preferRelativeResize="0"/>
          <p:nvPr/>
        </p:nvPicPr>
        <p:blipFill rotWithShape="1">
          <a:blip r:embed="rId5">
            <a:alphaModFix/>
          </a:blip>
          <a:srcRect b="7201" l="4333" r="4616" t="3783"/>
          <a:stretch/>
        </p:blipFill>
        <p:spPr>
          <a:xfrm>
            <a:off x="4785200" y="206475"/>
            <a:ext cx="4149225" cy="4717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30130B1017E94FBF63D599AB8016D2" ma:contentTypeVersion="13" ma:contentTypeDescription="Create a new document." ma:contentTypeScope="" ma:versionID="2c8ca24808dbf00d0308d701fa24211f">
  <xsd:schema xmlns:xsd="http://www.w3.org/2001/XMLSchema" xmlns:xs="http://www.w3.org/2001/XMLSchema" xmlns:p="http://schemas.microsoft.com/office/2006/metadata/properties" xmlns:ns2="f2841566-2463-47bf-8277-a734fa68b133" xmlns:ns3="805e3cca-c369-433f-9a95-79b72a0f86bd" targetNamespace="http://schemas.microsoft.com/office/2006/metadata/properties" ma:root="true" ma:fieldsID="d75951ca752d4b5df1fd898236959e68" ns2:_="" ns3:_="">
    <xsd:import namespace="f2841566-2463-47bf-8277-a734fa68b133"/>
    <xsd:import namespace="805e3cca-c369-433f-9a95-79b72a0f86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841566-2463-47bf-8277-a734fa68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5e3cca-c369-433f-9a95-79b72a0f86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6B9C01-AA81-4545-8FEF-8182A5C59E7E}"/>
</file>

<file path=customXml/itemProps2.xml><?xml version="1.0" encoding="utf-8"?>
<ds:datastoreItem xmlns:ds="http://schemas.openxmlformats.org/officeDocument/2006/customXml" ds:itemID="{43B2048E-A9D2-4667-AF37-1B07C28E423C}"/>
</file>

<file path=customXml/itemProps3.xml><?xml version="1.0" encoding="utf-8"?>
<ds:datastoreItem xmlns:ds="http://schemas.openxmlformats.org/officeDocument/2006/customXml" ds:itemID="{28B0EF62-13B9-472C-A9BC-0DA55DAF2F8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0x0101009930130B1017E94FBF63D599AB8016D2</vt:lpwstr>
  </property>
</Properties>
</file>